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27"/>
  </p:notesMasterIdLst>
  <p:sldIdLst>
    <p:sldId id="273" r:id="rId2"/>
    <p:sldId id="293" r:id="rId3"/>
    <p:sldId id="290" r:id="rId4"/>
    <p:sldId id="315" r:id="rId5"/>
    <p:sldId id="308" r:id="rId6"/>
    <p:sldId id="310" r:id="rId7"/>
    <p:sldId id="311" r:id="rId8"/>
    <p:sldId id="312" r:id="rId9"/>
    <p:sldId id="313" r:id="rId10"/>
    <p:sldId id="297" r:id="rId11"/>
    <p:sldId id="296" r:id="rId12"/>
    <p:sldId id="314" r:id="rId13"/>
    <p:sldId id="282" r:id="rId14"/>
    <p:sldId id="287" r:id="rId15"/>
    <p:sldId id="283" r:id="rId16"/>
    <p:sldId id="279" r:id="rId17"/>
    <p:sldId id="284" r:id="rId18"/>
    <p:sldId id="286" r:id="rId19"/>
    <p:sldId id="307" r:id="rId20"/>
    <p:sldId id="281" r:id="rId21"/>
    <p:sldId id="285" r:id="rId22"/>
    <p:sldId id="291" r:id="rId23"/>
    <p:sldId id="316" r:id="rId24"/>
    <p:sldId id="289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29" autoAdjust="0"/>
    <p:restoredTop sz="94559" autoAdjust="0"/>
  </p:normalViewPr>
  <p:slideViewPr>
    <p:cSldViewPr snapToGrid="0" snapToObjects="1">
      <p:cViewPr varScale="1">
        <p:scale>
          <a:sx n="85" d="100"/>
          <a:sy n="85" d="100"/>
        </p:scale>
        <p:origin x="95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2A3CED-0C76-8946-B73B-F29BCE8D1E51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3B56F8-1F0C-8645-A5FB-39DF55815537}">
      <dgm:prSet/>
      <dgm:spPr/>
      <dgm:t>
        <a:bodyPr/>
        <a:lstStyle/>
        <a:p>
          <a:pPr rtl="0"/>
          <a:r>
            <a:rPr lang="en-US" dirty="0"/>
            <a:t>Need for change</a:t>
          </a:r>
        </a:p>
      </dgm:t>
    </dgm:pt>
    <dgm:pt modelId="{0EF041A5-2402-ED4D-87B9-777443205D4C}" type="parTrans" cxnId="{C2834FC8-2EC3-274A-9780-E77ED8DC87BB}">
      <dgm:prSet/>
      <dgm:spPr/>
      <dgm:t>
        <a:bodyPr/>
        <a:lstStyle/>
        <a:p>
          <a:endParaRPr lang="en-US"/>
        </a:p>
      </dgm:t>
    </dgm:pt>
    <dgm:pt modelId="{7470FEC8-C2BE-6C49-8B4B-14C0D6E1FE8A}" type="sibTrans" cxnId="{C2834FC8-2EC3-274A-9780-E77ED8DC87BB}">
      <dgm:prSet/>
      <dgm:spPr/>
      <dgm:t>
        <a:bodyPr/>
        <a:lstStyle/>
        <a:p>
          <a:endParaRPr lang="en-US"/>
        </a:p>
      </dgm:t>
    </dgm:pt>
    <dgm:pt modelId="{347DAB9E-AFE5-E845-B20C-C3E9399262E1}">
      <dgm:prSet/>
      <dgm:spPr/>
      <dgm:t>
        <a:bodyPr/>
        <a:lstStyle/>
        <a:p>
          <a:pPr rtl="0"/>
          <a:r>
            <a:rPr lang="en-US" dirty="0"/>
            <a:t>Anxiety push back</a:t>
          </a:r>
        </a:p>
      </dgm:t>
    </dgm:pt>
    <dgm:pt modelId="{A1234E26-D60A-C940-A0A9-84284A706CE8}" type="parTrans" cxnId="{928C0321-EB48-3447-A466-FAC13F3BC0FB}">
      <dgm:prSet/>
      <dgm:spPr/>
      <dgm:t>
        <a:bodyPr/>
        <a:lstStyle/>
        <a:p>
          <a:endParaRPr lang="en-US"/>
        </a:p>
      </dgm:t>
    </dgm:pt>
    <dgm:pt modelId="{BA625549-8923-954D-AA79-DCF467E0834E}" type="sibTrans" cxnId="{928C0321-EB48-3447-A466-FAC13F3BC0FB}">
      <dgm:prSet/>
      <dgm:spPr/>
      <dgm:t>
        <a:bodyPr/>
        <a:lstStyle/>
        <a:p>
          <a:endParaRPr lang="en-US"/>
        </a:p>
      </dgm:t>
    </dgm:pt>
    <dgm:pt modelId="{84260414-37C9-9242-91B6-FD1769DD59FD}">
      <dgm:prSet custT="1"/>
      <dgm:spPr/>
      <dgm:t>
        <a:bodyPr/>
        <a:lstStyle/>
        <a:p>
          <a:pPr rtl="0"/>
          <a:r>
            <a:rPr lang="en-US" sz="3200" dirty="0"/>
            <a:t>Leaders cave</a:t>
          </a:r>
          <a:endParaRPr lang="en-US" sz="2800" dirty="0"/>
        </a:p>
      </dgm:t>
    </dgm:pt>
    <dgm:pt modelId="{62AD50DC-BDE7-9043-9E6B-FBE5D20F82EE}" type="parTrans" cxnId="{1C42DCAE-B74A-D94C-8C99-8596AD5517B7}">
      <dgm:prSet/>
      <dgm:spPr/>
      <dgm:t>
        <a:bodyPr/>
        <a:lstStyle/>
        <a:p>
          <a:endParaRPr lang="en-US"/>
        </a:p>
      </dgm:t>
    </dgm:pt>
    <dgm:pt modelId="{F9E1B039-B7F5-AF46-AF98-A1FACBABE073}" type="sibTrans" cxnId="{1C42DCAE-B74A-D94C-8C99-8596AD5517B7}">
      <dgm:prSet/>
      <dgm:spPr/>
      <dgm:t>
        <a:bodyPr/>
        <a:lstStyle/>
        <a:p>
          <a:endParaRPr lang="en-US"/>
        </a:p>
      </dgm:t>
    </dgm:pt>
    <dgm:pt modelId="{129F3015-B7FA-B042-8AC6-B3AD87A78037}">
      <dgm:prSet custT="1"/>
      <dgm:spPr/>
      <dgm:t>
        <a:bodyPr/>
        <a:lstStyle/>
        <a:p>
          <a:pPr rtl="0"/>
          <a:r>
            <a:rPr lang="en-US" sz="3200" dirty="0"/>
            <a:t>Leaders unprepared</a:t>
          </a:r>
        </a:p>
      </dgm:t>
    </dgm:pt>
    <dgm:pt modelId="{BE60C7B9-318C-E646-B826-CE4B40868904}" type="parTrans" cxnId="{769AC061-031E-084A-96CC-51B8B27137A8}">
      <dgm:prSet/>
      <dgm:spPr/>
      <dgm:t>
        <a:bodyPr/>
        <a:lstStyle/>
        <a:p>
          <a:endParaRPr lang="en-US"/>
        </a:p>
      </dgm:t>
    </dgm:pt>
    <dgm:pt modelId="{65714E0B-0C1D-3845-87F5-40B14A05DB7C}" type="sibTrans" cxnId="{769AC061-031E-084A-96CC-51B8B27137A8}">
      <dgm:prSet/>
      <dgm:spPr/>
      <dgm:t>
        <a:bodyPr/>
        <a:lstStyle/>
        <a:p>
          <a:endParaRPr lang="en-US"/>
        </a:p>
      </dgm:t>
    </dgm:pt>
    <dgm:pt modelId="{FF01B9A9-A527-8B43-8B92-70209D65D1D6}" type="pres">
      <dgm:prSet presAssocID="{2A2A3CED-0C76-8946-B73B-F29BCE8D1E5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F540BD-4FD3-8942-828C-37FC91C9F96B}" type="pres">
      <dgm:prSet presAssocID="{AD3B56F8-1F0C-8645-A5FB-39DF55815537}" presName="dummy" presStyleCnt="0"/>
      <dgm:spPr/>
    </dgm:pt>
    <dgm:pt modelId="{1AA295A8-FA4D-2B42-951B-7EE18677D5C6}" type="pres">
      <dgm:prSet presAssocID="{AD3B56F8-1F0C-8645-A5FB-39DF55815537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EE1A7-2189-AF41-B869-BA38144E6F96}" type="pres">
      <dgm:prSet presAssocID="{7470FEC8-C2BE-6C49-8B4B-14C0D6E1FE8A}" presName="sibTrans" presStyleLbl="node1" presStyleIdx="0" presStyleCnt="4"/>
      <dgm:spPr/>
      <dgm:t>
        <a:bodyPr/>
        <a:lstStyle/>
        <a:p>
          <a:endParaRPr lang="en-US"/>
        </a:p>
      </dgm:t>
    </dgm:pt>
    <dgm:pt modelId="{A6F12E7E-EA9F-9544-A5CD-689778F7F36A}" type="pres">
      <dgm:prSet presAssocID="{347DAB9E-AFE5-E845-B20C-C3E9399262E1}" presName="dummy" presStyleCnt="0"/>
      <dgm:spPr/>
    </dgm:pt>
    <dgm:pt modelId="{53799638-F131-B241-A042-638C62C6A794}" type="pres">
      <dgm:prSet presAssocID="{347DAB9E-AFE5-E845-B20C-C3E9399262E1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3B645-054A-924E-BC90-E0DE63CADDB5}" type="pres">
      <dgm:prSet presAssocID="{BA625549-8923-954D-AA79-DCF467E0834E}" presName="sibTrans" presStyleLbl="node1" presStyleIdx="1" presStyleCnt="4"/>
      <dgm:spPr/>
      <dgm:t>
        <a:bodyPr/>
        <a:lstStyle/>
        <a:p>
          <a:endParaRPr lang="en-US"/>
        </a:p>
      </dgm:t>
    </dgm:pt>
    <dgm:pt modelId="{A91581B9-E1CF-6948-A008-F4D3C2C3A561}" type="pres">
      <dgm:prSet presAssocID="{129F3015-B7FA-B042-8AC6-B3AD87A78037}" presName="dummy" presStyleCnt="0"/>
      <dgm:spPr/>
    </dgm:pt>
    <dgm:pt modelId="{4D06B0ED-3FEC-EA41-B40E-5B79DAE02E44}" type="pres">
      <dgm:prSet presAssocID="{129F3015-B7FA-B042-8AC6-B3AD87A78037}" presName="node" presStyleLbl="revTx" presStyleIdx="2" presStyleCnt="4" custScaleX="1532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ED93B-4923-9E46-BE15-4414C8E0F169}" type="pres">
      <dgm:prSet presAssocID="{65714E0B-0C1D-3845-87F5-40B14A05DB7C}" presName="sibTrans" presStyleLbl="node1" presStyleIdx="2" presStyleCnt="4"/>
      <dgm:spPr/>
      <dgm:t>
        <a:bodyPr/>
        <a:lstStyle/>
        <a:p>
          <a:endParaRPr lang="en-US"/>
        </a:p>
      </dgm:t>
    </dgm:pt>
    <dgm:pt modelId="{3CAE12D4-5452-2645-A5DE-5A095A44119A}" type="pres">
      <dgm:prSet presAssocID="{84260414-37C9-9242-91B6-FD1769DD59FD}" presName="dummy" presStyleCnt="0"/>
      <dgm:spPr/>
    </dgm:pt>
    <dgm:pt modelId="{4CCCD262-B7AD-6F47-97F7-B519E9AA08BF}" type="pres">
      <dgm:prSet presAssocID="{84260414-37C9-9242-91B6-FD1769DD59FD}" presName="node" presStyleLbl="revTx" presStyleIdx="3" presStyleCnt="4" custScaleX="1185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FCE58-95E0-9348-AA93-23A8C091987B}" type="pres">
      <dgm:prSet presAssocID="{F9E1B039-B7F5-AF46-AF98-A1FACBABE073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C2834FC8-2EC3-274A-9780-E77ED8DC87BB}" srcId="{2A2A3CED-0C76-8946-B73B-F29BCE8D1E51}" destId="{AD3B56F8-1F0C-8645-A5FB-39DF55815537}" srcOrd="0" destOrd="0" parTransId="{0EF041A5-2402-ED4D-87B9-777443205D4C}" sibTransId="{7470FEC8-C2BE-6C49-8B4B-14C0D6E1FE8A}"/>
    <dgm:cxn modelId="{928C0321-EB48-3447-A466-FAC13F3BC0FB}" srcId="{2A2A3CED-0C76-8946-B73B-F29BCE8D1E51}" destId="{347DAB9E-AFE5-E845-B20C-C3E9399262E1}" srcOrd="1" destOrd="0" parTransId="{A1234E26-D60A-C940-A0A9-84284A706CE8}" sibTransId="{BA625549-8923-954D-AA79-DCF467E0834E}"/>
    <dgm:cxn modelId="{70D96B07-0A74-C344-975D-4547C82CE4A1}" type="presOf" srcId="{2A2A3CED-0C76-8946-B73B-F29BCE8D1E51}" destId="{FF01B9A9-A527-8B43-8B92-70209D65D1D6}" srcOrd="0" destOrd="0" presId="urn:microsoft.com/office/officeart/2005/8/layout/cycle1"/>
    <dgm:cxn modelId="{67B890E3-61AA-A148-A5AE-2CD403F0596A}" type="presOf" srcId="{347DAB9E-AFE5-E845-B20C-C3E9399262E1}" destId="{53799638-F131-B241-A042-638C62C6A794}" srcOrd="0" destOrd="0" presId="urn:microsoft.com/office/officeart/2005/8/layout/cycle1"/>
    <dgm:cxn modelId="{AF590B92-A659-C346-AB7C-7BAA490CDD61}" type="presOf" srcId="{129F3015-B7FA-B042-8AC6-B3AD87A78037}" destId="{4D06B0ED-3FEC-EA41-B40E-5B79DAE02E44}" srcOrd="0" destOrd="0" presId="urn:microsoft.com/office/officeart/2005/8/layout/cycle1"/>
    <dgm:cxn modelId="{F85D7B51-66CB-3449-B566-BF4354C6EB9C}" type="presOf" srcId="{65714E0B-0C1D-3845-87F5-40B14A05DB7C}" destId="{5C5ED93B-4923-9E46-BE15-4414C8E0F169}" srcOrd="0" destOrd="0" presId="urn:microsoft.com/office/officeart/2005/8/layout/cycle1"/>
    <dgm:cxn modelId="{769AC061-031E-084A-96CC-51B8B27137A8}" srcId="{2A2A3CED-0C76-8946-B73B-F29BCE8D1E51}" destId="{129F3015-B7FA-B042-8AC6-B3AD87A78037}" srcOrd="2" destOrd="0" parTransId="{BE60C7B9-318C-E646-B826-CE4B40868904}" sibTransId="{65714E0B-0C1D-3845-87F5-40B14A05DB7C}"/>
    <dgm:cxn modelId="{F3CEA30F-5442-1A42-BE4B-972F6EC408EE}" type="presOf" srcId="{84260414-37C9-9242-91B6-FD1769DD59FD}" destId="{4CCCD262-B7AD-6F47-97F7-B519E9AA08BF}" srcOrd="0" destOrd="0" presId="urn:microsoft.com/office/officeart/2005/8/layout/cycle1"/>
    <dgm:cxn modelId="{1C42DCAE-B74A-D94C-8C99-8596AD5517B7}" srcId="{2A2A3CED-0C76-8946-B73B-F29BCE8D1E51}" destId="{84260414-37C9-9242-91B6-FD1769DD59FD}" srcOrd="3" destOrd="0" parTransId="{62AD50DC-BDE7-9043-9E6B-FBE5D20F82EE}" sibTransId="{F9E1B039-B7F5-AF46-AF98-A1FACBABE073}"/>
    <dgm:cxn modelId="{8627AAAB-D9A4-F44D-B177-70A562D7B7A1}" type="presOf" srcId="{BA625549-8923-954D-AA79-DCF467E0834E}" destId="{D573B645-054A-924E-BC90-E0DE63CADDB5}" srcOrd="0" destOrd="0" presId="urn:microsoft.com/office/officeart/2005/8/layout/cycle1"/>
    <dgm:cxn modelId="{16E498CB-EE1D-2544-883D-F2F5894A7C34}" type="presOf" srcId="{AD3B56F8-1F0C-8645-A5FB-39DF55815537}" destId="{1AA295A8-FA4D-2B42-951B-7EE18677D5C6}" srcOrd="0" destOrd="0" presId="urn:microsoft.com/office/officeart/2005/8/layout/cycle1"/>
    <dgm:cxn modelId="{5A518EF6-3EEF-EE47-9C22-A4FD4B964E2A}" type="presOf" srcId="{F9E1B039-B7F5-AF46-AF98-A1FACBABE073}" destId="{226FCE58-95E0-9348-AA93-23A8C091987B}" srcOrd="0" destOrd="0" presId="urn:microsoft.com/office/officeart/2005/8/layout/cycle1"/>
    <dgm:cxn modelId="{3D404293-D7F1-744A-AE7C-4050183A7498}" type="presOf" srcId="{7470FEC8-C2BE-6C49-8B4B-14C0D6E1FE8A}" destId="{F0BEE1A7-2189-AF41-B869-BA38144E6F96}" srcOrd="0" destOrd="0" presId="urn:microsoft.com/office/officeart/2005/8/layout/cycle1"/>
    <dgm:cxn modelId="{6A0E73D7-94CF-8D49-A91B-F7116FAD2ACE}" type="presParOf" srcId="{FF01B9A9-A527-8B43-8B92-70209D65D1D6}" destId="{14F540BD-4FD3-8942-828C-37FC91C9F96B}" srcOrd="0" destOrd="0" presId="urn:microsoft.com/office/officeart/2005/8/layout/cycle1"/>
    <dgm:cxn modelId="{4FE1B554-EA9B-3D42-B95B-05632B2F6B84}" type="presParOf" srcId="{FF01B9A9-A527-8B43-8B92-70209D65D1D6}" destId="{1AA295A8-FA4D-2B42-951B-7EE18677D5C6}" srcOrd="1" destOrd="0" presId="urn:microsoft.com/office/officeart/2005/8/layout/cycle1"/>
    <dgm:cxn modelId="{BAAE0FB5-515C-4D41-A92E-57324FF577AB}" type="presParOf" srcId="{FF01B9A9-A527-8B43-8B92-70209D65D1D6}" destId="{F0BEE1A7-2189-AF41-B869-BA38144E6F96}" srcOrd="2" destOrd="0" presId="urn:microsoft.com/office/officeart/2005/8/layout/cycle1"/>
    <dgm:cxn modelId="{EE9333DC-6D23-F74A-AABE-F8B80027EB87}" type="presParOf" srcId="{FF01B9A9-A527-8B43-8B92-70209D65D1D6}" destId="{A6F12E7E-EA9F-9544-A5CD-689778F7F36A}" srcOrd="3" destOrd="0" presId="urn:microsoft.com/office/officeart/2005/8/layout/cycle1"/>
    <dgm:cxn modelId="{5DA78DFD-3CC0-DC4A-A8BC-D35D6D1552E6}" type="presParOf" srcId="{FF01B9A9-A527-8B43-8B92-70209D65D1D6}" destId="{53799638-F131-B241-A042-638C62C6A794}" srcOrd="4" destOrd="0" presId="urn:microsoft.com/office/officeart/2005/8/layout/cycle1"/>
    <dgm:cxn modelId="{D88ED290-E19A-E841-85C8-8B4DC577640E}" type="presParOf" srcId="{FF01B9A9-A527-8B43-8B92-70209D65D1D6}" destId="{D573B645-054A-924E-BC90-E0DE63CADDB5}" srcOrd="5" destOrd="0" presId="urn:microsoft.com/office/officeart/2005/8/layout/cycle1"/>
    <dgm:cxn modelId="{6195F7CE-CAF7-B743-AB5B-B2605FB774F6}" type="presParOf" srcId="{FF01B9A9-A527-8B43-8B92-70209D65D1D6}" destId="{A91581B9-E1CF-6948-A008-F4D3C2C3A561}" srcOrd="6" destOrd="0" presId="urn:microsoft.com/office/officeart/2005/8/layout/cycle1"/>
    <dgm:cxn modelId="{5EDD07EB-FF92-6E41-9F2C-518B323B848C}" type="presParOf" srcId="{FF01B9A9-A527-8B43-8B92-70209D65D1D6}" destId="{4D06B0ED-3FEC-EA41-B40E-5B79DAE02E44}" srcOrd="7" destOrd="0" presId="urn:microsoft.com/office/officeart/2005/8/layout/cycle1"/>
    <dgm:cxn modelId="{0DC67862-9BC1-D941-9386-40018E902CDA}" type="presParOf" srcId="{FF01B9A9-A527-8B43-8B92-70209D65D1D6}" destId="{5C5ED93B-4923-9E46-BE15-4414C8E0F169}" srcOrd="8" destOrd="0" presId="urn:microsoft.com/office/officeart/2005/8/layout/cycle1"/>
    <dgm:cxn modelId="{1EEC3650-A685-054E-A498-0071F385A977}" type="presParOf" srcId="{FF01B9A9-A527-8B43-8B92-70209D65D1D6}" destId="{3CAE12D4-5452-2645-A5DE-5A095A44119A}" srcOrd="9" destOrd="0" presId="urn:microsoft.com/office/officeart/2005/8/layout/cycle1"/>
    <dgm:cxn modelId="{B9FC9F6F-6C71-1E46-AAFD-7D3F54A881ED}" type="presParOf" srcId="{FF01B9A9-A527-8B43-8B92-70209D65D1D6}" destId="{4CCCD262-B7AD-6F47-97F7-B519E9AA08BF}" srcOrd="10" destOrd="0" presId="urn:microsoft.com/office/officeart/2005/8/layout/cycle1"/>
    <dgm:cxn modelId="{545E0957-C9F8-874F-86AE-496786467352}" type="presParOf" srcId="{FF01B9A9-A527-8B43-8B92-70209D65D1D6}" destId="{226FCE58-95E0-9348-AA93-23A8C091987B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295A8-FA4D-2B42-951B-7EE18677D5C6}">
      <dsp:nvSpPr>
        <dsp:cNvPr id="0" name=""/>
        <dsp:cNvSpPr/>
      </dsp:nvSpPr>
      <dsp:spPr>
        <a:xfrm>
          <a:off x="4482602" y="83238"/>
          <a:ext cx="1322598" cy="1322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Need for change</a:t>
          </a:r>
        </a:p>
      </dsp:txBody>
      <dsp:txXfrm>
        <a:off x="4482602" y="83238"/>
        <a:ext cx="1322598" cy="1322598"/>
      </dsp:txXfrm>
    </dsp:sp>
    <dsp:sp modelId="{F0BEE1A7-2189-AF41-B869-BA38144E6F96}">
      <dsp:nvSpPr>
        <dsp:cNvPr id="0" name=""/>
        <dsp:cNvSpPr/>
      </dsp:nvSpPr>
      <dsp:spPr>
        <a:xfrm>
          <a:off x="2154879" y="240"/>
          <a:ext cx="3733318" cy="3733318"/>
        </a:xfrm>
        <a:prstGeom prst="circularArrow">
          <a:avLst>
            <a:gd name="adj1" fmla="val 6908"/>
            <a:gd name="adj2" fmla="val 465843"/>
            <a:gd name="adj3" fmla="val 547350"/>
            <a:gd name="adj4" fmla="val 20586807"/>
            <a:gd name="adj5" fmla="val 80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799638-F131-B241-A042-638C62C6A794}">
      <dsp:nvSpPr>
        <dsp:cNvPr id="0" name=""/>
        <dsp:cNvSpPr/>
      </dsp:nvSpPr>
      <dsp:spPr>
        <a:xfrm>
          <a:off x="4482602" y="2327963"/>
          <a:ext cx="1322598" cy="1322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Anxiety push back</a:t>
          </a:r>
        </a:p>
      </dsp:txBody>
      <dsp:txXfrm>
        <a:off x="4482602" y="2327963"/>
        <a:ext cx="1322598" cy="1322598"/>
      </dsp:txXfrm>
    </dsp:sp>
    <dsp:sp modelId="{D573B645-054A-924E-BC90-E0DE63CADDB5}">
      <dsp:nvSpPr>
        <dsp:cNvPr id="0" name=""/>
        <dsp:cNvSpPr/>
      </dsp:nvSpPr>
      <dsp:spPr>
        <a:xfrm>
          <a:off x="2154879" y="240"/>
          <a:ext cx="3733318" cy="3733318"/>
        </a:xfrm>
        <a:prstGeom prst="circularArrow">
          <a:avLst>
            <a:gd name="adj1" fmla="val 6908"/>
            <a:gd name="adj2" fmla="val 465843"/>
            <a:gd name="adj3" fmla="val 5170508"/>
            <a:gd name="adj4" fmla="val 4386807"/>
            <a:gd name="adj5" fmla="val 80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06B0ED-3FEC-EA41-B40E-5B79DAE02E44}">
      <dsp:nvSpPr>
        <dsp:cNvPr id="0" name=""/>
        <dsp:cNvSpPr/>
      </dsp:nvSpPr>
      <dsp:spPr>
        <a:xfrm>
          <a:off x="1885854" y="2327963"/>
          <a:ext cx="2026643" cy="1322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Leaders unprepared</a:t>
          </a:r>
        </a:p>
      </dsp:txBody>
      <dsp:txXfrm>
        <a:off x="1885854" y="2327963"/>
        <a:ext cx="2026643" cy="1322598"/>
      </dsp:txXfrm>
    </dsp:sp>
    <dsp:sp modelId="{5C5ED93B-4923-9E46-BE15-4414C8E0F169}">
      <dsp:nvSpPr>
        <dsp:cNvPr id="0" name=""/>
        <dsp:cNvSpPr/>
      </dsp:nvSpPr>
      <dsp:spPr>
        <a:xfrm>
          <a:off x="2154879" y="240"/>
          <a:ext cx="3733318" cy="3733318"/>
        </a:xfrm>
        <a:prstGeom prst="circularArrow">
          <a:avLst>
            <a:gd name="adj1" fmla="val 6908"/>
            <a:gd name="adj2" fmla="val 465843"/>
            <a:gd name="adj3" fmla="val 11347350"/>
            <a:gd name="adj4" fmla="val 9786807"/>
            <a:gd name="adj5" fmla="val 80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CCD262-B7AD-6F47-97F7-B519E9AA08BF}">
      <dsp:nvSpPr>
        <dsp:cNvPr id="0" name=""/>
        <dsp:cNvSpPr/>
      </dsp:nvSpPr>
      <dsp:spPr>
        <a:xfrm>
          <a:off x="2115477" y="83238"/>
          <a:ext cx="1567398" cy="1322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Leaders cave</a:t>
          </a:r>
          <a:endParaRPr lang="en-US" sz="2800" kern="1200" dirty="0"/>
        </a:p>
      </dsp:txBody>
      <dsp:txXfrm>
        <a:off x="2115477" y="83238"/>
        <a:ext cx="1567398" cy="1322598"/>
      </dsp:txXfrm>
    </dsp:sp>
    <dsp:sp modelId="{226FCE58-95E0-9348-AA93-23A8C091987B}">
      <dsp:nvSpPr>
        <dsp:cNvPr id="0" name=""/>
        <dsp:cNvSpPr/>
      </dsp:nvSpPr>
      <dsp:spPr>
        <a:xfrm>
          <a:off x="2154879" y="240"/>
          <a:ext cx="3733318" cy="3733318"/>
        </a:xfrm>
        <a:prstGeom prst="circularArrow">
          <a:avLst>
            <a:gd name="adj1" fmla="val 6908"/>
            <a:gd name="adj2" fmla="val 465843"/>
            <a:gd name="adj3" fmla="val 16747350"/>
            <a:gd name="adj4" fmla="val 15460827"/>
            <a:gd name="adj5" fmla="val 80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A804-D6BB-894F-B1EB-2E009ED8C3BB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D7A4D-C301-3745-A322-91A6C2686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1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9pPr>
          </a:lstStyle>
          <a:p>
            <a:pPr eaLnBrk="1" hangingPunct="1"/>
            <a:fld id="{835573EA-7ADF-43B4-AF12-44E286EDD223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0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09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2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2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7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5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3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8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9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8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8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4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5EED0-E417-CD4B-AAAD-1DACB26370B9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DA317-7EA9-7248-ABCE-2D5FFFC5D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81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42147" y="756967"/>
            <a:ext cx="5839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LEADING CHANGE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9EC75CE-14B4-BB41-A47D-FF917F57C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04" y="2171698"/>
            <a:ext cx="7175904" cy="403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6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614BA3-9D0A-004D-8F5B-B78D199A4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42" y="140537"/>
            <a:ext cx="7886700" cy="1325563"/>
          </a:xfrm>
        </p:spPr>
        <p:txBody>
          <a:bodyPr/>
          <a:lstStyle/>
          <a:p>
            <a:r>
              <a:rPr lang="en-US" dirty="0"/>
              <a:t>WHY IS THIS SO HARD?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28DE3F0-D85C-5B4E-938C-C698BF95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42" y="1504514"/>
            <a:ext cx="7283115" cy="53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4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741E3D-E5EE-AA45-85C4-F3679732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FROM</a:t>
            </a:r>
            <a:r>
              <a:rPr lang="en-US" dirty="0" smtClean="0"/>
              <a:t>…</a:t>
            </a:r>
            <a:r>
              <a:rPr lang="mr-IN" dirty="0" smtClean="0"/>
              <a:t>…</a:t>
            </a:r>
            <a:r>
              <a:rPr lang="en-US" dirty="0" smtClean="0"/>
              <a:t>..TO…</a:t>
            </a:r>
            <a:r>
              <a:rPr lang="mr-IN" dirty="0" smtClean="0"/>
              <a:t>…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0D8FD1-05F2-C043-884E-02F20F9CA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CHURCH IS FOR 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PASTOR IS TO SHEPHERD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ACCOUNTABLE TO PEOPLE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SAFETY </a:t>
            </a:r>
            <a:r>
              <a:rPr lang="en-US" dirty="0" smtClean="0"/>
              <a:t>OF </a:t>
            </a:r>
            <a:r>
              <a:rPr lang="en-US" dirty="0"/>
              <a:t>STATUS QUO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6364F85-3896-C44B-ACE2-A27AC12DB92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475163" y="1825625"/>
            <a:ext cx="466883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CHURCH IS FOR THEM &amp; us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PASTOR TO LEAD &amp; shepherd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ACCOUNTABLE TO MISSION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SAFE PLACE IS NOT SAFE   </a:t>
            </a:r>
          </a:p>
        </p:txBody>
      </p:sp>
    </p:spTree>
    <p:extLst>
      <p:ext uri="{BB962C8B-B14F-4D97-AF65-F5344CB8AC3E}">
        <p14:creationId xmlns:p14="http://schemas.microsoft.com/office/powerpoint/2010/main" val="316803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CHANGE: 6 MYTHS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79EC75CE-14B4-BB41-A47D-FF917F57C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4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#1  Crisis is a powerful impetus for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777539" cy="4351338"/>
          </a:xfrm>
        </p:spPr>
        <p:txBody>
          <a:bodyPr/>
          <a:lstStyle/>
          <a:p>
            <a:r>
              <a:rPr lang="en-US" dirty="0"/>
              <a:t>REALITY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200" dirty="0"/>
              <a:t>90% of patients who have had coronary bypass don</a:t>
            </a:r>
            <a:r>
              <a:rPr lang="fr-FR" sz="3200" dirty="0"/>
              <a:t>’</a:t>
            </a:r>
            <a:r>
              <a:rPr lang="en-US" sz="3200" dirty="0"/>
              <a:t>t sustain changes in the resolutions they make that could changes their lives.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FE740A5-ECE7-7B41-850D-4C1018CD8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571" y="2967789"/>
            <a:ext cx="2582779" cy="295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30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#2  Change is motivated by fear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054" y="1825625"/>
            <a:ext cx="470033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Most of us go into denial about the bad things that will happen to us.  A compelling positive vision of the future is a much stronger motivation for change.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2B7E8EF-8B25-DD40-9409-363019F15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389" y="3059990"/>
            <a:ext cx="3834064" cy="29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0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#3 The truth will set us free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65683"/>
            <a:ext cx="4825666" cy="45238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Our thinking is guided more by stories than by data.  When a fact does not fit our desires we find a way to avoid it.  Stories are not so easily dismissed</a:t>
            </a:r>
            <a:r>
              <a:rPr lang="en-US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862D18-840C-A843-8F42-CD2F1EBB2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326" y="2823411"/>
            <a:ext cx="2852487" cy="366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7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#4  Slow and gradual change is always easier.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Rapid and broad change is often easier as it often yields faster benefits that reinforce new behavior.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DA392B-0FBD-C049-8DCB-FA693AE9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155" y="3015917"/>
            <a:ext cx="3503195" cy="29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8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#5  We cannot change because our brains are hardwired.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86313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Our minds have extraordinary “plasticity”.  We are capable of complex change throughout our lives if we stay active and engaged.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C45CEF8-E76B-F540-94EB-E8DDC67C4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3336758"/>
            <a:ext cx="3467100" cy="26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2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MYTH #6 RESISTANCE TO CHANGE IS REASONABLE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5685020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2800" dirty="0"/>
              <a:t> </a:t>
            </a:r>
          </a:p>
          <a:p>
            <a:pPr marL="68580" indent="0">
              <a:buNone/>
            </a:pPr>
            <a:r>
              <a:rPr lang="en-US" sz="2800" i="1" dirty="0"/>
              <a:t>Vs. 18  Some seed was sown among thorns, but the worries of life</a:t>
            </a:r>
            <a:r>
              <a:rPr lang="mr-IN" sz="2800" i="1" dirty="0"/>
              <a:t>…</a:t>
            </a:r>
            <a:r>
              <a:rPr lang="en-US" sz="2800" i="1" dirty="0"/>
              <a:t>. choke it.  </a:t>
            </a:r>
          </a:p>
          <a:p>
            <a:pPr marL="68580" indent="0">
              <a:buNone/>
            </a:pPr>
            <a:endParaRPr lang="en-US" sz="2800" i="1" dirty="0"/>
          </a:p>
          <a:p>
            <a:pPr marL="68580" indent="0">
              <a:buNone/>
            </a:pPr>
            <a:r>
              <a:rPr lang="en-US" sz="2800" dirty="0"/>
              <a:t>Reality:</a:t>
            </a:r>
          </a:p>
          <a:p>
            <a:pPr marL="68580" indent="0">
              <a:buNone/>
            </a:pPr>
            <a:r>
              <a:rPr lang="en-US" sz="2800" dirty="0"/>
              <a:t>Most congregations prefer </a:t>
            </a:r>
          </a:p>
          <a:p>
            <a:pPr marL="68580" indent="0">
              <a:buNone/>
            </a:pPr>
            <a:r>
              <a:rPr lang="en-US" dirty="0" smtClean="0"/>
              <a:t>safety &amp;</a:t>
            </a:r>
            <a:r>
              <a:rPr lang="en-US" sz="2800" dirty="0" smtClean="0"/>
              <a:t> </a:t>
            </a:r>
            <a:r>
              <a:rPr lang="en-US" sz="2800" dirty="0"/>
              <a:t>comfort to the anxiety </a:t>
            </a:r>
          </a:p>
          <a:p>
            <a:pPr marL="68580" indent="0">
              <a:buNone/>
            </a:pPr>
            <a:r>
              <a:rPr lang="en-US" sz="2800" dirty="0"/>
              <a:t>that usually goes with change.  </a:t>
            </a:r>
            <a:r>
              <a:rPr lang="en-US" dirty="0"/>
              <a:t> </a:t>
            </a:r>
          </a:p>
          <a:p>
            <a:pPr marL="68580" indent="0">
              <a:buNone/>
            </a:pPr>
            <a:r>
              <a:rPr lang="en-US" dirty="0"/>
              <a:t>Their reason for resistance is </a:t>
            </a:r>
          </a:p>
          <a:p>
            <a:pPr marL="68580" indent="0">
              <a:buNone/>
            </a:pPr>
            <a:r>
              <a:rPr lang="en-US" dirty="0" smtClean="0"/>
              <a:t>anxiety…worry</a:t>
            </a:r>
            <a:r>
              <a:rPr lang="mr-IN" dirty="0" smtClean="0"/>
              <a:t>…</a:t>
            </a:r>
            <a:r>
              <a:rPr lang="en-US" dirty="0" smtClean="0"/>
              <a:t>fear. </a:t>
            </a:r>
          </a:p>
          <a:p>
            <a:pPr marL="68580" indent="0">
              <a:buNone/>
            </a:pPr>
            <a:r>
              <a:rPr lang="en-US" sz="2800" dirty="0" smtClean="0"/>
              <a:t>Oftentimes, LOSS is driving fear.</a:t>
            </a:r>
            <a:endParaRPr lang="en-US" sz="2800" dirty="0"/>
          </a:p>
          <a:p>
            <a:pPr marL="68580" indent="0">
              <a:buNone/>
            </a:pPr>
            <a:r>
              <a:rPr lang="en-US" sz="2800" b="1" u="sng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9BF1EAB-62D4-A54D-BEB7-10C8CD9A7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844" y="2925763"/>
            <a:ext cx="3503195" cy="29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0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ANXIETY DOOM LOOP. 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823795"/>
              </p:ext>
            </p:extLst>
          </p:nvPr>
        </p:nvGraphicFramePr>
        <p:xfrm>
          <a:off x="628650" y="2065422"/>
          <a:ext cx="7772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953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9B6D2A-6739-9342-BF90-989EA2EF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CHANGE: FOUR KEYS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B4FC43F-B6C4-3848-8CCC-C5C280595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11536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146" y="913657"/>
            <a:ext cx="8000892" cy="1417638"/>
          </a:xfrm>
        </p:spPr>
        <p:txBody>
          <a:bodyPr/>
          <a:lstStyle/>
          <a:p>
            <a:r>
              <a:rPr lang="en-US" dirty="0"/>
              <a:t>1.  LEADING CHANGE: Build Trust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2758" y="3010112"/>
            <a:ext cx="68692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Nothing moves faster…. </a:t>
            </a:r>
          </a:p>
          <a:p>
            <a:r>
              <a:rPr lang="en-US" sz="4000" i="1" dirty="0"/>
              <a:t>than the speed of trust.    </a:t>
            </a:r>
          </a:p>
          <a:p>
            <a:endParaRPr lang="en-US" sz="3200" i="1" dirty="0"/>
          </a:p>
          <a:p>
            <a:endParaRPr lang="en-US" sz="3200" i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0106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Builders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4189" y="2045936"/>
            <a:ext cx="76811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Practice total transparency </a:t>
            </a:r>
          </a:p>
          <a:p>
            <a:pPr marL="457200" indent="-457200">
              <a:buAutoNum type="arabicPeriod"/>
            </a:pPr>
            <a:r>
              <a:rPr lang="en-US" sz="2800" dirty="0"/>
              <a:t>Confront reality in yourself &amp; circumstances.  </a:t>
            </a:r>
          </a:p>
          <a:p>
            <a:pPr marL="457200" indent="-457200">
              <a:buAutoNum type="arabicPeriod"/>
            </a:pPr>
            <a:r>
              <a:rPr lang="en-US" sz="2800" dirty="0"/>
              <a:t>Clarify expectations of all parties.  </a:t>
            </a:r>
          </a:p>
          <a:p>
            <a:pPr marL="457200" indent="-457200">
              <a:buAutoNum type="arabicPeriod"/>
            </a:pPr>
            <a:r>
              <a:rPr lang="en-US" sz="2800" dirty="0"/>
              <a:t>Demonstrate accountability.   </a:t>
            </a:r>
          </a:p>
          <a:p>
            <a:pPr marL="457200" indent="-457200">
              <a:buAutoNum type="arabicPeriod"/>
            </a:pPr>
            <a:r>
              <a:rPr lang="en-US" sz="2800" dirty="0"/>
              <a:t>Listening before speaking. </a:t>
            </a:r>
          </a:p>
          <a:p>
            <a:pPr marL="457200" indent="-457200">
              <a:buAutoNum type="arabicPeriod"/>
            </a:pPr>
            <a:r>
              <a:rPr lang="en-US" sz="2800" dirty="0"/>
              <a:t>Keeping your commitments entirely.  </a:t>
            </a:r>
          </a:p>
          <a:p>
            <a:pPr marL="457200" indent="-457200">
              <a:buAutoNum type="arabicPeriod"/>
            </a:pPr>
            <a:r>
              <a:rPr lang="en-US" sz="2800" dirty="0"/>
              <a:t>Focus on results not just activity.   </a:t>
            </a:r>
          </a:p>
          <a:p>
            <a:pPr marL="457200" indent="-457200">
              <a:buAutoNum type="arabicPeriod"/>
            </a:pPr>
            <a:r>
              <a:rPr lang="en-US" sz="2800" dirty="0"/>
              <a:t>Right whatever wrongs you must.  </a:t>
            </a:r>
          </a:p>
          <a:p>
            <a:pPr marL="457200" indent="-457200">
              <a:buAutoNum type="arabicPeriod"/>
            </a:pPr>
            <a:r>
              <a:rPr lang="en-US" sz="2800" dirty="0"/>
              <a:t>Humbly seek improvement and show it.  </a:t>
            </a:r>
          </a:p>
          <a:p>
            <a:pPr marL="457200" indent="-457200">
              <a:buAutoNum type="arabicPeriod"/>
            </a:pPr>
            <a:r>
              <a:rPr lang="en-US" sz="2800" dirty="0"/>
              <a:t> Be loyal to your commitments.   </a:t>
            </a:r>
          </a:p>
        </p:txBody>
      </p:sp>
    </p:spTree>
    <p:extLst>
      <p:ext uri="{BB962C8B-B14F-4D97-AF65-F5344CB8AC3E}">
        <p14:creationId xmlns:p14="http://schemas.microsoft.com/office/powerpoint/2010/main" val="2801554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305" y="865531"/>
            <a:ext cx="8216817" cy="1417638"/>
          </a:xfrm>
        </p:spPr>
        <p:txBody>
          <a:bodyPr/>
          <a:lstStyle/>
          <a:p>
            <a:r>
              <a:rPr lang="en-US" dirty="0"/>
              <a:t>2.  LEADING CHANGE: Clarify Values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4116" y="3033629"/>
            <a:ext cx="65742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Advancing ministry is less</a:t>
            </a:r>
          </a:p>
          <a:p>
            <a:r>
              <a:rPr lang="en-US" sz="3600" i="1" dirty="0"/>
              <a:t>about mechanics and more about </a:t>
            </a:r>
          </a:p>
          <a:p>
            <a:r>
              <a:rPr lang="en-US" sz="3600" i="1" dirty="0"/>
              <a:t>values. </a:t>
            </a:r>
          </a:p>
        </p:txBody>
      </p:sp>
    </p:spTree>
    <p:extLst>
      <p:ext uri="{BB962C8B-B14F-4D97-AF65-F5344CB8AC3E}">
        <p14:creationId xmlns:p14="http://schemas.microsoft.com/office/powerpoint/2010/main" val="1169611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1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CC3300"/>
                </a:solidFill>
                <a:latin typeface="Papyrus" pitchFamily="-104" charset="0"/>
              </a:rPr>
              <a:t>What values will define this ministry?    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3124200" y="2514600"/>
            <a:ext cx="2819400" cy="2743200"/>
            <a:chOff x="1872" y="1488"/>
            <a:chExt cx="1776" cy="1728"/>
          </a:xfrm>
        </p:grpSpPr>
        <p:sp>
          <p:nvSpPr>
            <p:cNvPr id="27665" name="Oval 5"/>
            <p:cNvSpPr>
              <a:spLocks noChangeArrowheads="1"/>
            </p:cNvSpPr>
            <p:nvPr/>
          </p:nvSpPr>
          <p:spPr bwMode="auto">
            <a:xfrm>
              <a:off x="1872" y="1488"/>
              <a:ext cx="1776" cy="172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1968" y="1930"/>
              <a:ext cx="1536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4400">
                  <a:solidFill>
                    <a:srgbClr val="CC3300"/>
                  </a:solidFill>
                  <a:latin typeface="Papyrus" pitchFamily="-104" charset="0"/>
                </a:rPr>
                <a:t>God’s Mission</a:t>
              </a:r>
            </a:p>
          </p:txBody>
        </p:sp>
      </p:grp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533400" y="1676400"/>
            <a:ext cx="1828800" cy="1752600"/>
            <a:chOff x="288" y="720"/>
            <a:chExt cx="1152" cy="1104"/>
          </a:xfrm>
        </p:grpSpPr>
        <p:sp>
          <p:nvSpPr>
            <p:cNvPr id="27663" name="Oval 8"/>
            <p:cNvSpPr>
              <a:spLocks noChangeArrowheads="1"/>
            </p:cNvSpPr>
            <p:nvPr/>
          </p:nvSpPr>
          <p:spPr bwMode="auto">
            <a:xfrm>
              <a:off x="28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288" y="1018"/>
              <a:ext cx="11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treasured traditions</a:t>
              </a:r>
            </a:p>
          </p:txBody>
        </p:sp>
      </p:grpSp>
      <p:grpSp>
        <p:nvGrpSpPr>
          <p:cNvPr id="27654" name="Group 10"/>
          <p:cNvGrpSpPr>
            <a:grpSpLocks/>
          </p:cNvGrpSpPr>
          <p:nvPr/>
        </p:nvGrpSpPr>
        <p:grpSpPr bwMode="auto">
          <a:xfrm>
            <a:off x="6705600" y="1600200"/>
            <a:ext cx="1828800" cy="1752600"/>
            <a:chOff x="4128" y="720"/>
            <a:chExt cx="1152" cy="1104"/>
          </a:xfrm>
        </p:grpSpPr>
        <p:sp>
          <p:nvSpPr>
            <p:cNvPr id="27661" name="Oval 11"/>
            <p:cNvSpPr>
              <a:spLocks noChangeArrowheads="1"/>
            </p:cNvSpPr>
            <p:nvPr/>
          </p:nvSpPr>
          <p:spPr bwMode="auto">
            <a:xfrm>
              <a:off x="412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2" name="Text Box 12"/>
            <p:cNvSpPr txBox="1">
              <a:spLocks noChangeArrowheads="1"/>
            </p:cNvSpPr>
            <p:nvPr/>
          </p:nvSpPr>
          <p:spPr bwMode="auto">
            <a:xfrm>
              <a:off x="4128" y="1008"/>
              <a:ext cx="11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popular trends</a:t>
              </a:r>
            </a:p>
          </p:txBody>
        </p:sp>
      </p:grpSp>
      <p:grpSp>
        <p:nvGrpSpPr>
          <p:cNvPr id="27655" name="Group 13"/>
          <p:cNvGrpSpPr>
            <a:grpSpLocks/>
          </p:cNvGrpSpPr>
          <p:nvPr/>
        </p:nvGrpSpPr>
        <p:grpSpPr bwMode="auto">
          <a:xfrm>
            <a:off x="6705600" y="4495800"/>
            <a:ext cx="2057400" cy="1752600"/>
            <a:chOff x="4176" y="2832"/>
            <a:chExt cx="1296" cy="1104"/>
          </a:xfrm>
        </p:grpSpPr>
        <p:sp>
          <p:nvSpPr>
            <p:cNvPr id="27659" name="Oval 14"/>
            <p:cNvSpPr>
              <a:spLocks noChangeArrowheads="1"/>
            </p:cNvSpPr>
            <p:nvPr/>
          </p:nvSpPr>
          <p:spPr bwMode="auto">
            <a:xfrm>
              <a:off x="4224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0" name="Text Box 15"/>
            <p:cNvSpPr txBox="1">
              <a:spLocks noChangeArrowheads="1"/>
            </p:cNvSpPr>
            <p:nvPr/>
          </p:nvSpPr>
          <p:spPr bwMode="auto">
            <a:xfrm>
              <a:off x="4176" y="3120"/>
              <a:ext cx="129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valued relationships</a:t>
              </a:r>
            </a:p>
          </p:txBody>
        </p:sp>
      </p:grpSp>
      <p:grpSp>
        <p:nvGrpSpPr>
          <p:cNvPr id="27656" name="Group 16"/>
          <p:cNvGrpSpPr>
            <a:grpSpLocks/>
          </p:cNvGrpSpPr>
          <p:nvPr/>
        </p:nvGrpSpPr>
        <p:grpSpPr bwMode="auto">
          <a:xfrm>
            <a:off x="457200" y="4572000"/>
            <a:ext cx="1905000" cy="1752600"/>
            <a:chOff x="240" y="2832"/>
            <a:chExt cx="1200" cy="1104"/>
          </a:xfrm>
        </p:grpSpPr>
        <p:sp>
          <p:nvSpPr>
            <p:cNvPr id="27657" name="Oval 17"/>
            <p:cNvSpPr>
              <a:spLocks noChangeArrowheads="1"/>
            </p:cNvSpPr>
            <p:nvPr/>
          </p:nvSpPr>
          <p:spPr bwMode="auto">
            <a:xfrm>
              <a:off x="288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58" name="Text Box 18"/>
            <p:cNvSpPr txBox="1">
              <a:spLocks noChangeArrowheads="1"/>
            </p:cNvSpPr>
            <p:nvPr/>
          </p:nvSpPr>
          <p:spPr bwMode="auto">
            <a:xfrm>
              <a:off x="240" y="3072"/>
              <a:ext cx="120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>
                  <a:latin typeface="Papyrus" pitchFamily="-104" charset="0"/>
                </a:rPr>
                <a:t>personal preferences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972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Values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81991" y="2413338"/>
            <a:ext cx="72952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Compassion for the </a:t>
            </a:r>
            <a:r>
              <a:rPr lang="en-US" sz="3200" dirty="0" err="1"/>
              <a:t>unchurched</a:t>
            </a:r>
            <a:endParaRPr lang="en-US" sz="3200" dirty="0"/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Culturally relevant style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Great Commission orientation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Developing and releasing leaders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Confidence in God’s ability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Kingdom perspective</a:t>
            </a:r>
          </a:p>
          <a:p>
            <a:pPr marL="624078" indent="-514350">
              <a:buFont typeface="Wingdings 3"/>
              <a:buAutoNum type="arabicPeriod"/>
              <a:defRPr/>
            </a:pPr>
            <a:r>
              <a:rPr lang="en-US" sz="3200" dirty="0"/>
              <a:t>Generosity  </a:t>
            </a:r>
          </a:p>
          <a:p>
            <a:pPr marL="624078" indent="-514350">
              <a:buFont typeface="Wingdings 3"/>
              <a:buAutoNum type="arabicPeriod"/>
              <a:defRPr/>
            </a:pPr>
            <a:endParaRPr lang="en-US" sz="2800" dirty="0"/>
          </a:p>
          <a:p>
            <a:pPr marL="109728"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0919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691" y="881574"/>
            <a:ext cx="8047935" cy="1417638"/>
          </a:xfrm>
        </p:spPr>
        <p:txBody>
          <a:bodyPr/>
          <a:lstStyle/>
          <a:p>
            <a:r>
              <a:rPr lang="en-US" dirty="0"/>
              <a:t>3.  LEADING CHANGE: Communicate Vision &amp; Process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88168" y="3409893"/>
            <a:ext cx="7480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Advancing your ministry is more </a:t>
            </a:r>
          </a:p>
          <a:p>
            <a:r>
              <a:rPr lang="en-US" sz="3200" i="1" dirty="0"/>
              <a:t>momentum than calendar driven.</a:t>
            </a:r>
          </a:p>
        </p:txBody>
      </p:sp>
    </p:spTree>
    <p:extLst>
      <p:ext uri="{BB962C8B-B14F-4D97-AF65-F5344CB8AC3E}">
        <p14:creationId xmlns:p14="http://schemas.microsoft.com/office/powerpoint/2010/main" val="2427993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nge-managem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77" y="603943"/>
            <a:ext cx="8735568" cy="490728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499491" y="5629086"/>
            <a:ext cx="4392854" cy="81535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400" dirty="0"/>
              <a:t>LEADING CHANGE;  John </a:t>
            </a:r>
            <a:r>
              <a:rPr lang="en-US" sz="2400" dirty="0" err="1"/>
              <a:t>Kotter</a:t>
            </a:r>
            <a:r>
              <a:rPr lang="en-US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04284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94" y="79468"/>
            <a:ext cx="8165543" cy="1417638"/>
          </a:xfrm>
        </p:spPr>
        <p:txBody>
          <a:bodyPr/>
          <a:lstStyle/>
          <a:p>
            <a:r>
              <a:rPr lang="en-US" dirty="0" smtClean="0"/>
              <a:t>            New </a:t>
            </a:r>
            <a:r>
              <a:rPr lang="en-US" dirty="0"/>
              <a:t>Service/Site Process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694" y="1497106"/>
            <a:ext cx="857133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     10</a:t>
            </a:r>
            <a:r>
              <a:rPr lang="en-US" sz="3200" b="1" dirty="0" smtClean="0">
                <a:solidFill>
                  <a:srgbClr val="FF0000"/>
                </a:solidFill>
              </a:rPr>
              <a:t>. LAUNCH    </a:t>
            </a:r>
            <a:r>
              <a:rPr lang="en-US" sz="3200" b="1" dirty="0">
                <a:solidFill>
                  <a:srgbClr val="FF0000"/>
                </a:solidFill>
              </a:rPr>
              <a:t>MONTH     CELEBRATION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</a:t>
            </a:r>
            <a:r>
              <a:rPr lang="en-US" sz="3200" b="1" dirty="0" smtClean="0">
                <a:solidFill>
                  <a:srgbClr val="FF0000"/>
                </a:solidFill>
              </a:rPr>
              <a:t>9. BROAD   </a:t>
            </a:r>
            <a:r>
              <a:rPr lang="en-US" sz="3200" b="1" dirty="0">
                <a:solidFill>
                  <a:srgbClr val="FF0000"/>
                </a:solidFill>
              </a:rPr>
              <a:t>MARKET   PROMOTION         1000’s</a:t>
            </a:r>
            <a:endParaRPr lang="en-US" sz="3200" b="1" i="1" u="sng" dirty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         8</a:t>
            </a:r>
            <a:r>
              <a:rPr lang="en-US" sz="3200" b="1" dirty="0" smtClean="0">
                <a:solidFill>
                  <a:srgbClr val="FF0000"/>
                </a:solidFill>
              </a:rPr>
              <a:t>. 2-4 </a:t>
            </a:r>
            <a:r>
              <a:rPr lang="en-US" sz="3200" b="1" dirty="0">
                <a:solidFill>
                  <a:srgbClr val="FF0000"/>
                </a:solidFill>
              </a:rPr>
              <a:t>“soft” PREVIEW    SERVICES            2-4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7</a:t>
            </a:r>
            <a:r>
              <a:rPr lang="en-US" sz="3200" b="1" dirty="0" smtClean="0">
                <a:solidFill>
                  <a:srgbClr val="FF0000"/>
                </a:solidFill>
              </a:rPr>
              <a:t>. LAUNCH </a:t>
            </a:r>
            <a:r>
              <a:rPr lang="en-US" sz="3200" b="1" dirty="0">
                <a:solidFill>
                  <a:srgbClr val="FF0000"/>
                </a:solidFill>
              </a:rPr>
              <a:t>TEAM  40+  PEOPLE                40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6</a:t>
            </a:r>
            <a:r>
              <a:rPr lang="en-US" sz="3200" b="1" dirty="0" smtClean="0">
                <a:solidFill>
                  <a:srgbClr val="FF0000"/>
                </a:solidFill>
              </a:rPr>
              <a:t>. FORM   </a:t>
            </a:r>
            <a:r>
              <a:rPr lang="en-US" sz="3200" b="1" dirty="0">
                <a:solidFill>
                  <a:srgbClr val="FF0000"/>
                </a:solidFill>
              </a:rPr>
              <a:t>SMALL     GROUPS                  3-4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5</a:t>
            </a:r>
            <a:r>
              <a:rPr lang="en-US" sz="3200" b="1" dirty="0" smtClean="0">
                <a:solidFill>
                  <a:srgbClr val="FF0000"/>
                </a:solidFill>
              </a:rPr>
              <a:t>. MISSION </a:t>
            </a:r>
            <a:r>
              <a:rPr lang="en-US" sz="3200" b="1" dirty="0">
                <a:solidFill>
                  <a:srgbClr val="FF0000"/>
                </a:solidFill>
              </a:rPr>
              <a:t>ENGAGEMENT                1000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4</a:t>
            </a:r>
            <a:r>
              <a:rPr lang="en-US" sz="3200" b="1" dirty="0" smtClean="0">
                <a:solidFill>
                  <a:srgbClr val="FF0000"/>
                </a:solidFill>
              </a:rPr>
              <a:t>. KEY </a:t>
            </a:r>
            <a:r>
              <a:rPr lang="en-US" sz="3200" b="1" dirty="0">
                <a:solidFill>
                  <a:srgbClr val="FF0000"/>
                </a:solidFill>
              </a:rPr>
              <a:t>TEAM TRAINING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3</a:t>
            </a:r>
            <a:r>
              <a:rPr lang="en-US" sz="3200" b="1" dirty="0" smtClean="0">
                <a:solidFill>
                  <a:srgbClr val="FF0000"/>
                </a:solidFill>
              </a:rPr>
              <a:t>. STRAT </a:t>
            </a:r>
            <a:r>
              <a:rPr lang="en-US" sz="3200" b="1" dirty="0">
                <a:solidFill>
                  <a:srgbClr val="FF0000"/>
                </a:solidFill>
              </a:rPr>
              <a:t>PLAN/PRAY                       100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    2</a:t>
            </a:r>
            <a:r>
              <a:rPr lang="en-US" sz="3200" b="1" dirty="0" smtClean="0">
                <a:solidFill>
                  <a:srgbClr val="FF0000"/>
                </a:solidFill>
              </a:rPr>
              <a:t>. ORG </a:t>
            </a:r>
            <a:r>
              <a:rPr lang="en-US" sz="3200" b="1" dirty="0">
                <a:solidFill>
                  <a:srgbClr val="FF0000"/>
                </a:solidFill>
              </a:rPr>
              <a:t>CHANGE                         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        1</a:t>
            </a:r>
            <a:r>
              <a:rPr lang="en-US" sz="3200" b="1" dirty="0" smtClean="0">
                <a:solidFill>
                  <a:srgbClr val="FF0000"/>
                </a:solidFill>
              </a:rPr>
              <a:t>. PASTOR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475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 LEADING CHANGE: Stay Calm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2823" y="3057145"/>
            <a:ext cx="8514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Just the time a leader decides to risk wise change,</a:t>
            </a:r>
          </a:p>
          <a:p>
            <a:r>
              <a:rPr lang="en-US" sz="3200" i="1" dirty="0"/>
              <a:t>       anxiety shows up to choke it to death.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0772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F19ABAD2-709B-564D-89DC-E8946D67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Sabotage Solutions: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BFC0696-3866-5948-9690-B1D4A3EA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73" y="2181727"/>
            <a:ext cx="8502315" cy="3995236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sz="3200" dirty="0"/>
              <a:t>Stay calm and clear.  </a:t>
            </a:r>
          </a:p>
          <a:p>
            <a:pPr marL="514350" indent="-514350">
              <a:buAutoNum type="arabicPeriod"/>
            </a:pP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Clarify key values. </a:t>
            </a:r>
          </a:p>
          <a:p>
            <a:pPr marL="514350" indent="-514350">
              <a:buAutoNum type="arabicPeriod"/>
            </a:pP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Develop an internal “LEAD TEAM” of supporters. </a:t>
            </a:r>
          </a:p>
          <a:p>
            <a:pPr marL="514350" indent="-514350">
              <a:buAutoNum type="arabicPeriod"/>
            </a:pP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Structure accountability to external Stake Holders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370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60" y="1429428"/>
            <a:ext cx="7885763" cy="4371766"/>
          </a:xfrm>
        </p:spPr>
        <p:txBody>
          <a:bodyPr/>
          <a:lstStyle/>
          <a:p>
            <a:r>
              <a:rPr lang="en-US" dirty="0" smtClean="0"/>
              <a:t>                QUESTIONS</a:t>
            </a:r>
            <a:r>
              <a:rPr lang="mr-IN" dirty="0" smtClean="0"/>
              <a:t>………</a:t>
            </a:r>
            <a:r>
              <a:rPr lang="en-US" dirty="0" smtClean="0"/>
              <a:t>.?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COMMENTS</a:t>
            </a:r>
            <a:r>
              <a:rPr lang="mr-IN" dirty="0" smtClean="0"/>
              <a:t>………</a:t>
            </a:r>
            <a:r>
              <a:rPr lang="en-US" dirty="0" smtClean="0"/>
              <a:t>.!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20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Field Analysis…..</a:t>
            </a:r>
          </a:p>
        </p:txBody>
      </p:sp>
      <p:pic>
        <p:nvPicPr>
          <p:cNvPr id="4" name="Content Placeholder 3" descr="force_field_analysi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7617" y="1219200"/>
            <a:ext cx="8067823" cy="5391370"/>
          </a:xfrm>
        </p:spPr>
      </p:pic>
    </p:spTree>
    <p:extLst>
      <p:ext uri="{BB962C8B-B14F-4D97-AF65-F5344CB8AC3E}">
        <p14:creationId xmlns:p14="http://schemas.microsoft.com/office/powerpoint/2010/main" val="2193522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2544" y="853220"/>
            <a:ext cx="769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LEADING CHANGE WILL REQUIRE….?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B25C771-211B-CF4C-906C-DA368DA47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139" y="2441408"/>
            <a:ext cx="6390105" cy="359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73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1106</TotalTime>
  <Words>626</Words>
  <Application>Microsoft Macintosh PowerPoint</Application>
  <PresentationFormat>On-screen Show (4:3)</PresentationFormat>
  <Paragraphs>125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Mangal</vt:lpstr>
      <vt:lpstr>ＭＳ Ｐゴシック</vt:lpstr>
      <vt:lpstr>Papyrus</vt:lpstr>
      <vt:lpstr>Wingdings 3</vt:lpstr>
      <vt:lpstr>Office Theme</vt:lpstr>
      <vt:lpstr>PowerPoint Presentation</vt:lpstr>
      <vt:lpstr>WHY IS THIS SO HARD?</vt:lpstr>
      <vt:lpstr>CHANGING FROM……..TO…….</vt:lpstr>
      <vt:lpstr>LEADING CHANGE: 6 MYTHS</vt:lpstr>
      <vt:lpstr>Myth #1  Crisis is a powerful impetus for change</vt:lpstr>
      <vt:lpstr>Myth #2  Change is motivated by fear</vt:lpstr>
      <vt:lpstr>Myth #3 The truth will set us free</vt:lpstr>
      <vt:lpstr>Myth #4  Slow and gradual change is always easier. </vt:lpstr>
      <vt:lpstr>Myth #5  We cannot change because our brains are hardwired.</vt:lpstr>
      <vt:lpstr>MYTH #6 RESISTANCE TO CHANGE IS REASONABLE      </vt:lpstr>
      <vt:lpstr>THE ANXIETY DOOM LOOP.  </vt:lpstr>
      <vt:lpstr>LEADING CHANGE: FOUR KEYS</vt:lpstr>
      <vt:lpstr>1.  LEADING CHANGE: Build Trust</vt:lpstr>
      <vt:lpstr>Trust Builders</vt:lpstr>
      <vt:lpstr>2.  LEADING CHANGE: Clarify Values </vt:lpstr>
      <vt:lpstr>What values will define this ministry?      </vt:lpstr>
      <vt:lpstr>Multiplication Values</vt:lpstr>
      <vt:lpstr>3.  LEADING CHANGE: Communicate Vision &amp; Process </vt:lpstr>
      <vt:lpstr>PowerPoint Presentation</vt:lpstr>
      <vt:lpstr>            New Service/Site Process </vt:lpstr>
      <vt:lpstr>4.  LEADING CHANGE: Stay Calm</vt:lpstr>
      <vt:lpstr>Sabotage Solutions:</vt:lpstr>
      <vt:lpstr>                QUESTIONS……….?                  COMMENTS……….! </vt:lpstr>
      <vt:lpstr>Force Field Analysis…..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FOR ANY CHURCH</dc:title>
  <dc:creator>ben ingebretson</dc:creator>
  <cp:lastModifiedBy>Microsoft Office User</cp:lastModifiedBy>
  <cp:revision>51</cp:revision>
  <dcterms:created xsi:type="dcterms:W3CDTF">2016-05-11T13:08:28Z</dcterms:created>
  <dcterms:modified xsi:type="dcterms:W3CDTF">2019-09-10T13:55:39Z</dcterms:modified>
</cp:coreProperties>
</file>