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7"/>
  </p:notesMasterIdLst>
  <p:sldIdLst>
    <p:sldId id="256" r:id="rId2"/>
    <p:sldId id="349" r:id="rId3"/>
    <p:sldId id="318" r:id="rId4"/>
    <p:sldId id="276" r:id="rId5"/>
    <p:sldId id="324" r:id="rId6"/>
    <p:sldId id="347" r:id="rId7"/>
    <p:sldId id="346" r:id="rId8"/>
    <p:sldId id="274" r:id="rId9"/>
    <p:sldId id="275" r:id="rId10"/>
    <p:sldId id="277" r:id="rId11"/>
    <p:sldId id="319" r:id="rId12"/>
    <p:sldId id="315" r:id="rId13"/>
    <p:sldId id="311" r:id="rId14"/>
    <p:sldId id="261" r:id="rId15"/>
    <p:sldId id="325" r:id="rId16"/>
    <p:sldId id="322" r:id="rId17"/>
    <p:sldId id="320" r:id="rId18"/>
    <p:sldId id="323" r:id="rId19"/>
    <p:sldId id="258" r:id="rId20"/>
    <p:sldId id="257" r:id="rId21"/>
    <p:sldId id="267" r:id="rId22"/>
    <p:sldId id="259" r:id="rId23"/>
    <p:sldId id="260" r:id="rId24"/>
    <p:sldId id="263" r:id="rId25"/>
    <p:sldId id="326" r:id="rId26"/>
    <p:sldId id="278" r:id="rId27"/>
    <p:sldId id="304" r:id="rId28"/>
    <p:sldId id="345" r:id="rId29"/>
    <p:sldId id="344" r:id="rId30"/>
    <p:sldId id="262" r:id="rId31"/>
    <p:sldId id="343" r:id="rId32"/>
    <p:sldId id="309" r:id="rId33"/>
    <p:sldId id="313" r:id="rId34"/>
    <p:sldId id="310" r:id="rId35"/>
    <p:sldId id="348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03"/>
    <p:restoredTop sz="94643"/>
  </p:normalViewPr>
  <p:slideViewPr>
    <p:cSldViewPr snapToGrid="0" snapToObjects="1">
      <p:cViewPr varScale="1">
        <p:scale>
          <a:sx n="78" d="100"/>
          <a:sy n="78" d="100"/>
        </p:scale>
        <p:origin x="17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Regular attenders 22%</c:v>
                </c:pt>
                <c:pt idx="1">
                  <c:v>Nones/unaffiliated 27%</c:v>
                </c:pt>
                <c:pt idx="2">
                  <c:v>Christian nonattenders 45%</c:v>
                </c:pt>
                <c:pt idx="3">
                  <c:v>Other faiths 6%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0.22</c:v>
                </c:pt>
                <c:pt idx="1">
                  <c:v>0.27</c:v>
                </c:pt>
                <c:pt idx="2">
                  <c:v>0.45</c:v>
                </c:pt>
                <c:pt idx="3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7D-3444-9200-D8C3E781BD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40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40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240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2400">
                <a:solidFill>
                  <a:schemeClr val="tx1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60568516350996671"/>
          <c:y val="0.13929484484055404"/>
          <c:w val="0.39238579130311413"/>
          <c:h val="0.77236859575690742"/>
        </c:manualLayout>
      </c:layout>
      <c:overlay val="0"/>
      <c:txPr>
        <a:bodyPr/>
        <a:lstStyle/>
        <a:p>
          <a:pPr>
            <a:defRPr sz="2400">
              <a:solidFill>
                <a:schemeClr val="bg1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D92B56-6238-FC4A-9D71-77053D807D2E}" type="datetimeFigureOut">
              <a:rPr lang="en-US" smtClean="0"/>
              <a:t>6/17/19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7E169-89CD-5D42-9082-C01C6685C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295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1pPr>
            <a:lvl2pPr marL="37927243" indent="-3747009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5pPr>
            <a:lvl6pPr marL="4571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6pPr>
            <a:lvl7pPr marL="91429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7pPr>
            <a:lvl8pPr marL="13714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8pPr>
            <a:lvl9pPr marL="1828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9pPr>
          </a:lstStyle>
          <a:p>
            <a:pPr eaLnBrk="1" hangingPunct="1"/>
            <a:fld id="{835573EA-7ADF-43B4-AF12-44E286EDD223}" type="slidenum">
              <a:rPr lang="en-US" altLang="en-US" sz="1200"/>
              <a:pPr eaLnBrk="1" hangingPunct="1"/>
              <a:t>30</a:t>
            </a:fld>
            <a:endParaRPr lang="en-US" alt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83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64FBC-BE19-3747-894D-1C1448B74F61}" type="datetimeFigureOut">
              <a:rPr lang="en-US" smtClean="0"/>
              <a:t>6/17/19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5ECE4-826C-3B48-9AA8-5DA4B892A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178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64FBC-BE19-3747-894D-1C1448B74F61}" type="datetimeFigureOut">
              <a:rPr lang="en-US" smtClean="0"/>
              <a:t>6/17/19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5ECE4-826C-3B48-9AA8-5DA4B892A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0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64FBC-BE19-3747-894D-1C1448B74F61}" type="datetimeFigureOut">
              <a:rPr lang="en-US" smtClean="0"/>
              <a:t>6/17/19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5ECE4-826C-3B48-9AA8-5DA4B892A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199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64FBC-BE19-3747-894D-1C1448B74F61}" type="datetimeFigureOut">
              <a:rPr lang="en-US" smtClean="0"/>
              <a:t>6/17/19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5ECE4-826C-3B48-9AA8-5DA4B892A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932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64FBC-BE19-3747-894D-1C1448B74F61}" type="datetimeFigureOut">
              <a:rPr lang="en-US" smtClean="0"/>
              <a:t>6/17/19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5ECE4-826C-3B48-9AA8-5DA4B892A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559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64FBC-BE19-3747-894D-1C1448B74F61}" type="datetimeFigureOut">
              <a:rPr lang="en-US" smtClean="0"/>
              <a:t>6/17/19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5ECE4-826C-3B48-9AA8-5DA4B892A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63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64FBC-BE19-3747-894D-1C1448B74F61}" type="datetimeFigureOut">
              <a:rPr lang="en-US" smtClean="0"/>
              <a:t>6/17/19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5ECE4-826C-3B48-9AA8-5DA4B892A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863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64FBC-BE19-3747-894D-1C1448B74F61}" type="datetimeFigureOut">
              <a:rPr lang="en-US" smtClean="0"/>
              <a:t>6/17/19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5ECE4-826C-3B48-9AA8-5DA4B892A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28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64FBC-BE19-3747-894D-1C1448B74F61}" type="datetimeFigureOut">
              <a:rPr lang="en-US" smtClean="0"/>
              <a:t>6/17/19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5ECE4-826C-3B48-9AA8-5DA4B892A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243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64FBC-BE19-3747-894D-1C1448B74F61}" type="datetimeFigureOut">
              <a:rPr lang="en-US" smtClean="0"/>
              <a:t>6/17/19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5ECE4-826C-3B48-9AA8-5DA4B892A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84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64FBC-BE19-3747-894D-1C1448B74F61}" type="datetimeFigureOut">
              <a:rPr lang="en-US" smtClean="0"/>
              <a:t>6/17/19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5ECE4-826C-3B48-9AA8-5DA4B892A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124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64FBC-BE19-3747-894D-1C1448B74F61}" type="datetimeFigureOut">
              <a:rPr lang="en-US" smtClean="0"/>
              <a:t>6/17/19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5ECE4-826C-3B48-9AA8-5DA4B892A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776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crossroadscareer.or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hyperlink" Target="https://www.minnesotaumc.org/resourcesforparentchurchleaders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mailto:Gail.Johnson@minnesotaumc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A9E39-B83E-0043-BA6E-643EF8C4F9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373849" cy="2387600"/>
          </a:xfrm>
        </p:spPr>
        <p:txBody>
          <a:bodyPr/>
          <a:lstStyle/>
          <a:p>
            <a:r>
              <a:rPr lang="en-US" dirty="0"/>
              <a:t>YOUR CHURCH CAN MULTIPLY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18E3A3-4A3E-DB45-8E15-FCA7E1CA0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en-US" sz="3200" dirty="0"/>
          </a:p>
          <a:p>
            <a:r>
              <a:rPr lang="en-US" sz="3200" dirty="0"/>
              <a:t>COMMUNITY ENGAGEMENT</a:t>
            </a:r>
          </a:p>
          <a:p>
            <a:r>
              <a:rPr lang="en-US" sz="3200" dirty="0"/>
              <a:t>LEADERS</a:t>
            </a:r>
          </a:p>
          <a:p>
            <a:r>
              <a:rPr lang="en-US" sz="3200" dirty="0"/>
              <a:t>CONGREGATIONS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78D274-6A18-DF4A-8020-A93D33AEC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5483" y="-3684748"/>
            <a:ext cx="8944810" cy="6683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79883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692D7-F447-7E4B-B6CB-065778290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588" y="708025"/>
            <a:ext cx="4082142" cy="1325563"/>
          </a:xfrm>
        </p:spPr>
        <p:txBody>
          <a:bodyPr/>
          <a:lstStyle/>
          <a:p>
            <a:r>
              <a:rPr lang="en-US" dirty="0"/>
              <a:t>WHY MULTIPLY?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792265-DCF9-CA4D-A776-BC9FE39BA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93912" y="174331"/>
            <a:ext cx="8944810" cy="6683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EFD73A-8570-5B4D-A56F-1A0189A37011}"/>
              </a:ext>
            </a:extLst>
          </p:cNvPr>
          <p:cNvSpPr txBox="1"/>
          <p:nvPr/>
        </p:nvSpPr>
        <p:spPr>
          <a:xfrm>
            <a:off x="293915" y="2661557"/>
            <a:ext cx="66293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Kingdom of God… is like a mustard seed, which a man took and planted in his garden. It grew and became a tree, and the birds perched in its branches.”</a:t>
            </a:r>
          </a:p>
          <a:p>
            <a:r>
              <a:rPr lang="en-US" sz="3200" dirty="0"/>
              <a:t>Luke 13:18-19</a:t>
            </a:r>
          </a:p>
        </p:txBody>
      </p:sp>
    </p:spTree>
    <p:extLst>
      <p:ext uri="{BB962C8B-B14F-4D97-AF65-F5344CB8AC3E}">
        <p14:creationId xmlns:p14="http://schemas.microsoft.com/office/powerpoint/2010/main" val="2820252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40BC6F86-2BB7-1A42-A3FA-50E627507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MULTIPLY COMMUNITY ENGAGEMENT</a:t>
            </a:r>
          </a:p>
        </p:txBody>
      </p:sp>
      <p:graphicFrame>
        <p:nvGraphicFramePr>
          <p:cNvPr id="14" name="Content Placeholder 3">
            <a:extLst>
              <a:ext uri="{FF2B5EF4-FFF2-40B4-BE49-F238E27FC236}">
                <a16:creationId xmlns:a16="http://schemas.microsoft.com/office/drawing/2014/main" id="{D2561BFF-54F8-C846-B274-C42D481405A4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3547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B347B-45DE-D74F-8C6D-E73806CC1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585" y="365125"/>
            <a:ext cx="10794381" cy="1325563"/>
          </a:xfrm>
        </p:spPr>
        <p:txBody>
          <a:bodyPr>
            <a:normAutofit/>
          </a:bodyPr>
          <a:lstStyle/>
          <a:p>
            <a:r>
              <a:rPr lang="en-US" sz="4800" b="1" i="1" u="sng" dirty="0"/>
              <a:t>1.  Intentional Neighboring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881B2-6599-304C-AE13-69095A8BC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793" y="4105835"/>
            <a:ext cx="6279313" cy="2420471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29C7E3-9F2A-EE4E-B717-80392E0CC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567" y="2034851"/>
            <a:ext cx="4123558" cy="414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59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57953-EF9E-1847-9104-0FBAF77ED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880" y="822960"/>
            <a:ext cx="10027920" cy="867728"/>
          </a:xfrm>
        </p:spPr>
        <p:txBody>
          <a:bodyPr>
            <a:noAutofit/>
          </a:bodyPr>
          <a:lstStyle/>
          <a:p>
            <a:br>
              <a:rPr lang="en-US" sz="5400" b="1" dirty="0"/>
            </a:br>
            <a:r>
              <a:rPr lang="en-US" sz="5400" b="1" dirty="0"/>
              <a:t>THE POWER OF THE BLOCK PARTY  Stranger&gt;Acquaintance&gt;Friend  </a:t>
            </a:r>
            <a:br>
              <a:rPr lang="en-US" sz="5400" b="1" dirty="0"/>
            </a:br>
            <a:r>
              <a:rPr lang="en-US" sz="5400" b="1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E9E1AF-B478-5548-BADB-23E65CECB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1315" y="2674620"/>
            <a:ext cx="5202485" cy="33386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6C20F4-41D7-3947-A9AB-540D9EEAE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80" y="2674620"/>
            <a:ext cx="4627315" cy="347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68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B347B-45DE-D74F-8C6D-E73806CC1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9392" y="1022581"/>
            <a:ext cx="6229474" cy="1325563"/>
          </a:xfrm>
        </p:spPr>
        <p:txBody>
          <a:bodyPr>
            <a:normAutofit/>
          </a:bodyPr>
          <a:lstStyle/>
          <a:p>
            <a:r>
              <a:rPr lang="en-US" sz="4800" b="1" i="1" dirty="0"/>
              <a:t>National Night Out  8/6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881B2-6599-304C-AE13-69095A8BC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793" y="4105835"/>
            <a:ext cx="6279313" cy="2420471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4B52C8-A17B-DB41-BB30-2AB96B60C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397" y="3179332"/>
            <a:ext cx="4741022" cy="185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334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8C82F-EAD3-F749-A71E-C196667C5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FF0000"/>
                </a:solidFill>
              </a:rPr>
              <a:t>It’s all about relationships…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E71CE-5B1C-E94C-8F9A-0E08896BED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7953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INTEREST GROUPS</a:t>
            </a:r>
          </a:p>
          <a:p>
            <a:pPr marL="0" indent="0">
              <a:buNone/>
            </a:pPr>
            <a:r>
              <a:rPr lang="en-US" sz="3600" dirty="0"/>
              <a:t>Book club</a:t>
            </a:r>
          </a:p>
          <a:p>
            <a:pPr marL="0" indent="0">
              <a:buNone/>
            </a:pPr>
            <a:r>
              <a:rPr lang="en-US" sz="3600" dirty="0"/>
              <a:t>Cycling group</a:t>
            </a:r>
          </a:p>
          <a:p>
            <a:pPr marL="0" indent="0">
              <a:buNone/>
            </a:pPr>
            <a:r>
              <a:rPr lang="en-US" sz="3600" dirty="0"/>
              <a:t>Cooking group</a:t>
            </a:r>
          </a:p>
          <a:p>
            <a:pPr marL="0" indent="0">
              <a:buNone/>
            </a:pPr>
            <a:r>
              <a:rPr lang="en-US" sz="3600" dirty="0"/>
              <a:t>Runners club</a:t>
            </a:r>
          </a:p>
          <a:p>
            <a:pPr marL="0" indent="0">
              <a:buNone/>
            </a:pPr>
            <a:r>
              <a:rPr lang="en-US" sz="3600" dirty="0"/>
              <a:t>Gaming group</a:t>
            </a:r>
          </a:p>
          <a:p>
            <a:pPr marL="0" indent="0">
              <a:buNone/>
            </a:pPr>
            <a:r>
              <a:rPr lang="en-US" sz="3600" dirty="0"/>
              <a:t>Gardening group</a:t>
            </a:r>
          </a:p>
          <a:p>
            <a:pPr marL="0" indent="0">
              <a:buNone/>
            </a:pPr>
            <a:r>
              <a:rPr lang="en-US" sz="3600" dirty="0"/>
              <a:t>Fishing group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A7457F-E78B-EB45-8FAB-6F8B531EF7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5921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SPECIAL EVENTS</a:t>
            </a:r>
          </a:p>
          <a:p>
            <a:pPr marL="0" indent="0">
              <a:buNone/>
            </a:pPr>
            <a:r>
              <a:rPr lang="en-US" sz="3600" dirty="0"/>
              <a:t>Chili cook off</a:t>
            </a:r>
          </a:p>
          <a:p>
            <a:pPr marL="0" indent="0">
              <a:buNone/>
            </a:pPr>
            <a:r>
              <a:rPr lang="en-US" sz="3600" dirty="0"/>
              <a:t>5k fund raiser</a:t>
            </a:r>
          </a:p>
          <a:p>
            <a:pPr marL="0" indent="0">
              <a:buNone/>
            </a:pPr>
            <a:r>
              <a:rPr lang="en-US" sz="3600" dirty="0"/>
              <a:t>Neighborhood clean up</a:t>
            </a:r>
          </a:p>
          <a:p>
            <a:pPr marL="0" indent="0">
              <a:buNone/>
            </a:pPr>
            <a:r>
              <a:rPr lang="en-US" sz="3600" dirty="0"/>
              <a:t>Lego Camp</a:t>
            </a:r>
          </a:p>
          <a:p>
            <a:pPr marL="0" indent="0">
              <a:buNone/>
            </a:pPr>
            <a:r>
              <a:rPr lang="en-US" sz="3600" dirty="0"/>
              <a:t>Live Nativity Scene</a:t>
            </a:r>
          </a:p>
          <a:p>
            <a:pPr marL="0" indent="0">
              <a:buNone/>
            </a:pPr>
            <a:r>
              <a:rPr lang="en-US" sz="3600" dirty="0"/>
              <a:t>Fishing tournament </a:t>
            </a:r>
          </a:p>
          <a:p>
            <a:pPr marL="0" indent="0">
              <a:buNone/>
            </a:pPr>
            <a:r>
              <a:rPr lang="en-US" sz="3600" dirty="0"/>
              <a:t>Kids bike tune up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24651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673DF-98AB-AE45-815C-CF180E61B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i="1" u="sng" dirty="0"/>
              <a:t>2.  Faith Based Community Education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0504DF-483D-754E-AAD1-96CADA83C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96813"/>
            <a:ext cx="11118011" cy="4080149"/>
          </a:xfrm>
        </p:spPr>
        <p:txBody>
          <a:bodyPr/>
          <a:lstStyle/>
          <a:p>
            <a:r>
              <a:rPr lang="en-US" sz="3600" dirty="0"/>
              <a:t>Premarital / marriage enrichment education</a:t>
            </a:r>
          </a:p>
          <a:p>
            <a:r>
              <a:rPr lang="en-US" sz="3600" dirty="0"/>
              <a:t>Parenting education</a:t>
            </a:r>
          </a:p>
          <a:p>
            <a:r>
              <a:rPr lang="en-US" sz="3600" dirty="0"/>
              <a:t>Recovery 12 step </a:t>
            </a:r>
          </a:p>
          <a:p>
            <a:r>
              <a:rPr lang="en-US" sz="3600" dirty="0"/>
              <a:t>Career transition </a:t>
            </a:r>
            <a:r>
              <a:rPr lang="en-US" dirty="0">
                <a:hlinkClick r:id="rId2"/>
              </a:rPr>
              <a:t>www.crossroadscareer.org/</a:t>
            </a:r>
            <a:endParaRPr lang="en-US" sz="3600" dirty="0"/>
          </a:p>
          <a:p>
            <a:r>
              <a:rPr lang="en-US" sz="3600" dirty="0"/>
              <a:t>Successful relationships training</a:t>
            </a:r>
          </a:p>
          <a:p>
            <a:r>
              <a:rPr lang="en-US" sz="3600" dirty="0"/>
              <a:t>ALPHA…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C391C0-A87C-894A-A1A0-68A36A87D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710" y="2932458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44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EC194-597C-1249-9146-AB3E0F8FD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i="1" u="sng" dirty="0"/>
              <a:t>3.  Business Networking Three Step Approach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85C00-735C-3542-916F-959C65384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6455"/>
            <a:ext cx="10907110" cy="41905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 a.    Begin as a learner….”What have you learned about serving</a:t>
            </a:r>
          </a:p>
          <a:p>
            <a:pPr marL="0" indent="0">
              <a:buNone/>
            </a:pPr>
            <a:r>
              <a:rPr lang="en-US" sz="3200" dirty="0"/>
              <a:t>         people effectively in this community?” 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 b.   Is there anything we could do to serve you?</a:t>
            </a:r>
          </a:p>
          <a:p>
            <a:pPr marL="0" indent="0">
              <a:buNone/>
            </a:pPr>
            <a:r>
              <a:rPr lang="en-US" sz="3200" dirty="0"/>
              <a:t>               </a:t>
            </a:r>
          </a:p>
          <a:p>
            <a:pPr marL="0" indent="0">
              <a:buNone/>
            </a:pPr>
            <a:r>
              <a:rPr lang="en-US" sz="3200" dirty="0"/>
              <a:t> c.   Can we stay in touch?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A0B0F0-451C-084C-B384-639C92B1E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0" y="4411980"/>
            <a:ext cx="3561430" cy="222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8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42F1C-585B-5743-9940-4412B8E93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676900" cy="2858135"/>
          </a:xfrm>
        </p:spPr>
        <p:txBody>
          <a:bodyPr>
            <a:normAutofit/>
          </a:bodyPr>
          <a:lstStyle/>
          <a:p>
            <a:r>
              <a:rPr lang="en-US" sz="4800" b="1" i="1" u="sng" dirty="0"/>
              <a:t>4. Crowdsource  Your</a:t>
            </a:r>
            <a:br>
              <a:rPr lang="en-US" sz="4800" b="1" i="1" u="sng" dirty="0"/>
            </a:br>
            <a:br>
              <a:rPr lang="en-US" sz="4800" b="1" i="1" u="sng" dirty="0"/>
            </a:br>
            <a:r>
              <a:rPr lang="en-US" sz="4800" b="1" i="1" u="sng" dirty="0"/>
              <a:t>Programming   </a:t>
            </a:r>
          </a:p>
        </p:txBody>
      </p:sp>
      <p:pic>
        <p:nvPicPr>
          <p:cNvPr id="4" name="Picture 3" descr="listening groups.jpg">
            <a:extLst>
              <a:ext uri="{FF2B5EF4-FFF2-40B4-BE49-F238E27FC236}">
                <a16:creationId xmlns:a16="http://schemas.microsoft.com/office/drawing/2014/main" id="{B75D47CF-0477-884B-8FE7-A1F563668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928" y="365125"/>
            <a:ext cx="4572001" cy="614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95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ideoplayback">
            <a:hlinkClick r:id="" action="ppaction://media"/>
            <a:extLst>
              <a:ext uri="{FF2B5EF4-FFF2-40B4-BE49-F238E27FC236}">
                <a16:creationId xmlns:a16="http://schemas.microsoft.com/office/drawing/2014/main" id="{FC5E791B-2940-1749-9623-1761B97CA8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9848" y="466165"/>
            <a:ext cx="11151282" cy="554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04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145592-C5EE-5944-96D6-597EC5D04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063" y="1848432"/>
            <a:ext cx="5961121" cy="36763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4C870D-F195-F54C-A780-1AAC3AAB0630}"/>
              </a:ext>
            </a:extLst>
          </p:cNvPr>
          <p:cNvSpPr txBox="1"/>
          <p:nvPr/>
        </p:nvSpPr>
        <p:spPr>
          <a:xfrm>
            <a:off x="2413473" y="5998172"/>
            <a:ext cx="7786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SOURCE: </a:t>
            </a:r>
            <a:r>
              <a:rPr lang="en-US" sz="2400" dirty="0" err="1"/>
              <a:t>Barna</a:t>
            </a:r>
            <a:r>
              <a:rPr lang="en-US" sz="2400" dirty="0"/>
              <a:t> Group Spiritual Conversations in a Digital 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C5D000-68D7-9A49-9AB5-3DBCBD0CD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/>
              <a:t>5.  LEVERAGE SOCIAL PLATFORMS</a:t>
            </a:r>
          </a:p>
        </p:txBody>
      </p:sp>
    </p:spTree>
    <p:extLst>
      <p:ext uri="{BB962C8B-B14F-4D97-AF65-F5344CB8AC3E}">
        <p14:creationId xmlns:p14="http://schemas.microsoft.com/office/powerpoint/2010/main" val="472803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DD33E-05C6-7A4F-8E17-94873AF89B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0860" y="291854"/>
            <a:ext cx="8387380" cy="54326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1. IDENTIFY 3-4 key weekends</a:t>
            </a:r>
          </a:p>
          <a:p>
            <a:pPr marL="514350" indent="-514350">
              <a:buAutoNum type="arabicPlain"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2. LAUNCH a new relevant 3-4  week  teaching series on those key weekends.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3. DEVELOP SHARABLE FB CONTENT to promote your new series each weekend.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4. SHARE THE FB CONTENT with your people.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5. TRAIN YOUR PEOPLE to like/share/comment on your content with their FB friends.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3733C6-4BD9-2543-944D-B787AD12D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9559" y="1518121"/>
            <a:ext cx="2636371" cy="420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7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EBEC1-152A-954E-B566-9E0C50C44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i="1" u="sng" dirty="0"/>
              <a:t>6. Free Prayer Mailbox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2D19CE-E0E3-CC49-A62D-EF6B24704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6378" y="1992710"/>
            <a:ext cx="2911953" cy="41277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AB172F-B54A-2B42-AD00-E8CE714F9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718" y="2041614"/>
            <a:ext cx="2980009" cy="402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4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C3C3D-07D0-9A4C-B4F4-EF5CBC400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2651125"/>
            <a:ext cx="10515600" cy="1325563"/>
          </a:xfrm>
        </p:spPr>
        <p:txBody>
          <a:bodyPr/>
          <a:lstStyle/>
          <a:p>
            <a:r>
              <a:rPr lang="en-US" dirty="0"/>
              <a:t>WHAT HAS WORKED FOR YOU?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AAC954-7604-104F-ACD1-94323AB26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8912" y="3516165"/>
            <a:ext cx="8944810" cy="6683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7969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49B980-54DD-0D4B-8AB2-008DBE1CF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555" y="1637984"/>
            <a:ext cx="5262113" cy="415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65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7542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872" y="1535419"/>
            <a:ext cx="6992240" cy="47181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E2F5B7-DEF5-DC40-84E0-CE45474C24EC}"/>
              </a:ext>
            </a:extLst>
          </p:cNvPr>
          <p:cNvSpPr txBox="1"/>
          <p:nvPr/>
        </p:nvSpPr>
        <p:spPr>
          <a:xfrm>
            <a:off x="3766088" y="433952"/>
            <a:ext cx="77181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/>
              <a:t>MULTIPLY LEADERS</a:t>
            </a:r>
          </a:p>
        </p:txBody>
      </p:sp>
    </p:spTree>
    <p:extLst>
      <p:ext uri="{BB962C8B-B14F-4D97-AF65-F5344CB8AC3E}">
        <p14:creationId xmlns:p14="http://schemas.microsoft.com/office/powerpoint/2010/main" val="746238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94430D2-3761-3A44-9CAD-8BDC1A80E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891" y="1126301"/>
            <a:ext cx="7418717" cy="499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77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54446-EB43-784A-B23A-1F5622D89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383"/>
            <a:ext cx="10515600" cy="1891144"/>
          </a:xfrm>
        </p:spPr>
        <p:txBody>
          <a:bodyPr>
            <a:normAutofit/>
          </a:bodyPr>
          <a:lstStyle/>
          <a:p>
            <a:r>
              <a:rPr lang="en-US" b="1" i="1" dirty="0"/>
              <a:t> </a:t>
            </a:r>
            <a:r>
              <a:rPr lang="en-US" dirty="0"/>
              <a:t> THE CASE OF UNLIKELY TIMOTHY</a:t>
            </a:r>
            <a:br>
              <a:rPr lang="en-US" dirty="0"/>
            </a:br>
            <a:endParaRPr lang="en-US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146C3-2312-5246-A6C4-249A4A931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0527"/>
            <a:ext cx="10515600" cy="40364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Timothy was young when Paul recruited him.  Acts 16:1-3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Timothy’s father was either uninvolved in his life or had abandoned he and his mother as there is no reference to a father figure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Timothy was shy and introverted by nature.  I Cor. 16:10-11</a:t>
            </a:r>
          </a:p>
        </p:txBody>
      </p:sp>
    </p:spTree>
    <p:extLst>
      <p:ext uri="{BB962C8B-B14F-4D97-AF65-F5344CB8AC3E}">
        <p14:creationId xmlns:p14="http://schemas.microsoft.com/office/powerpoint/2010/main" val="3483701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0FE10-BED8-884E-949D-B626BF42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486" y="892067"/>
            <a:ext cx="10515600" cy="2316082"/>
          </a:xfrm>
        </p:spPr>
        <p:txBody>
          <a:bodyPr>
            <a:normAutofit fontScale="90000"/>
          </a:bodyPr>
          <a:lstStyle/>
          <a:p>
            <a:r>
              <a:rPr lang="en-US" dirty="0"/>
              <a:t>“The things you have heard me say in the presence of many witnesses entrust to reliable people who will also be qualified to teach others” (2 Tim. 2:2)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4EDE1-CEEC-E44D-AE43-F1B45BE62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187" y="3688597"/>
            <a:ext cx="10515600" cy="2798331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FIRST GENERATION:  JESUS TO PAUL</a:t>
            </a:r>
          </a:p>
          <a:p>
            <a:pPr marL="0" indent="0">
              <a:buNone/>
            </a:pPr>
            <a:r>
              <a:rPr lang="en-US" b="1" dirty="0"/>
              <a:t>SECOND GENERATION: PAUL TO TIMOTHY</a:t>
            </a:r>
          </a:p>
          <a:p>
            <a:pPr marL="0" indent="0">
              <a:buNone/>
            </a:pPr>
            <a:r>
              <a:rPr lang="en-US" b="1" dirty="0"/>
              <a:t>THIRD GENERATION: TIMOTHY TO RELIABLE PEOPLE</a:t>
            </a:r>
          </a:p>
          <a:p>
            <a:pPr marL="0" indent="0">
              <a:buNone/>
            </a:pPr>
            <a:r>
              <a:rPr lang="en-US" b="1" dirty="0"/>
              <a:t>FOURTH GENERATION: RELIABLE PEOPLE TO OTHERS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829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20886" y="2208711"/>
            <a:ext cx="8131628" cy="4330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MULTIPLIERS ARE</a:t>
            </a:r>
            <a:r>
              <a:rPr lang="mr-IN" sz="3200" dirty="0"/>
              <a:t>…</a:t>
            </a:r>
            <a:endParaRPr lang="en-US" sz="3200" dirty="0"/>
          </a:p>
          <a:p>
            <a:pPr marL="514350" indent="-514350">
              <a:buAutoNum type="arabicPeriod"/>
            </a:pPr>
            <a:r>
              <a:rPr lang="en-US" sz="3200" dirty="0"/>
              <a:t>Generative vs. ownership style</a:t>
            </a:r>
          </a:p>
          <a:p>
            <a:pPr marL="514350" indent="-514350">
              <a:buAutoNum type="arabicPeriod"/>
            </a:pPr>
            <a:r>
              <a:rPr lang="en-US" sz="3200" dirty="0"/>
              <a:t>Permission giving vs. withholding </a:t>
            </a:r>
          </a:p>
          <a:p>
            <a:pPr marL="514350" indent="-514350">
              <a:buAutoNum type="arabicPeriod"/>
            </a:pPr>
            <a:r>
              <a:rPr lang="en-US" sz="3200" dirty="0"/>
              <a:t>Questioning/listening vs. answering/talking </a:t>
            </a:r>
          </a:p>
          <a:p>
            <a:pPr marL="514350" indent="-514350">
              <a:buAutoNum type="arabicPeriod"/>
            </a:pPr>
            <a:r>
              <a:rPr lang="en-US" sz="3200" dirty="0"/>
              <a:t>OK with others failure vs. fear of failure </a:t>
            </a:r>
          </a:p>
          <a:p>
            <a:pPr marL="514350" indent="-514350">
              <a:buAutoNum type="arabicPeriod"/>
            </a:pPr>
            <a:r>
              <a:rPr lang="en-US" sz="3200" dirty="0"/>
              <a:t>People development vs. program mgmt.  </a:t>
            </a:r>
          </a:p>
        </p:txBody>
      </p:sp>
      <p:pic>
        <p:nvPicPr>
          <p:cNvPr id="7" name="Picture 6" descr="img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86" y="1544682"/>
            <a:ext cx="3259908" cy="46440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25880" y="372340"/>
            <a:ext cx="10177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     </a:t>
            </a:r>
            <a:r>
              <a:rPr lang="en-US" sz="4400" i="1" u="sng" dirty="0"/>
              <a:t>ARE YOU AN ACCIDENTAL DIMINISHER? </a:t>
            </a:r>
          </a:p>
        </p:txBody>
      </p:sp>
    </p:spTree>
    <p:extLst>
      <p:ext uri="{BB962C8B-B14F-4D97-AF65-F5344CB8AC3E}">
        <p14:creationId xmlns:p14="http://schemas.microsoft.com/office/powerpoint/2010/main" val="1621126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0310F-B771-484D-A850-C6E24D9CA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33847" cy="1325563"/>
          </a:xfrm>
        </p:spPr>
        <p:txBody>
          <a:bodyPr/>
          <a:lstStyle/>
          <a:p>
            <a:r>
              <a:rPr lang="en-US" u="sng" dirty="0"/>
              <a:t>Multiplying Leaders Best Practice: Apprenticing</a:t>
            </a:r>
            <a:r>
              <a:rPr lang="en-US" dirty="0"/>
              <a:t>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31ED4D-E5E6-5748-8465-C955A737A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852" y="2021030"/>
            <a:ext cx="4234296" cy="423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654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AB8C0-FAAD-8346-958D-065693F55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Multiplying Leaders Best Practice: Coaching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6C784-9277-E74C-BF78-A5986FCEC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900"/>
            <a:ext cx="11186160" cy="537209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500" dirty="0"/>
              <a:t>MONTHLY MEETING…reinforcing follow through. </a:t>
            </a:r>
          </a:p>
          <a:p>
            <a:pPr marL="0" indent="0">
              <a:buNone/>
            </a:pPr>
            <a:endParaRPr lang="en-US" sz="3500" dirty="0"/>
          </a:p>
          <a:p>
            <a:pPr marL="0" indent="0">
              <a:buNone/>
            </a:pPr>
            <a:r>
              <a:rPr lang="en-US" sz="3500" dirty="0"/>
              <a:t>CAREFUL LISTENING…hearing their struggles.  </a:t>
            </a:r>
          </a:p>
          <a:p>
            <a:pPr marL="0" indent="0">
              <a:buNone/>
            </a:pPr>
            <a:endParaRPr lang="en-US" sz="3500" dirty="0"/>
          </a:p>
          <a:p>
            <a:pPr marL="0" indent="0">
              <a:buNone/>
            </a:pPr>
            <a:r>
              <a:rPr lang="en-US" sz="3500" dirty="0"/>
              <a:t>POWERFUL QUESTIONS…helping to see clearly the issues involved.</a:t>
            </a:r>
          </a:p>
          <a:p>
            <a:pPr marL="0" indent="0">
              <a:buNone/>
            </a:pPr>
            <a:endParaRPr lang="en-US" sz="3500" dirty="0"/>
          </a:p>
          <a:p>
            <a:pPr marL="0" indent="0">
              <a:buNone/>
            </a:pPr>
            <a:r>
              <a:rPr lang="en-US" sz="3500" dirty="0"/>
              <a:t>BRAINSTORMING OPTIONS…seeing possible solutions.</a:t>
            </a:r>
          </a:p>
          <a:p>
            <a:pPr marL="0" indent="0">
              <a:buNone/>
            </a:pPr>
            <a:endParaRPr lang="en-US" sz="3500" dirty="0"/>
          </a:p>
          <a:p>
            <a:pPr marL="0" indent="0">
              <a:buNone/>
            </a:pPr>
            <a:r>
              <a:rPr lang="en-US" sz="3500" dirty="0"/>
              <a:t>CHOOSING THE BEST OPTION…their decision to act.</a:t>
            </a:r>
          </a:p>
          <a:p>
            <a:pPr marL="0" indent="0">
              <a:buNone/>
            </a:pPr>
            <a:endParaRPr lang="en-US" sz="3500" dirty="0"/>
          </a:p>
          <a:p>
            <a:pPr marL="0" indent="0">
              <a:buNone/>
            </a:pPr>
            <a:r>
              <a:rPr lang="en-US" sz="3500" dirty="0"/>
              <a:t>ACCOUNTABILITY FOLLOW UP…a date for completion and next </a:t>
            </a:r>
            <a:r>
              <a:rPr lang="en-US" sz="3500" dirty="0" err="1"/>
              <a:t>mtg</a:t>
            </a:r>
            <a:endParaRPr lang="en-US" sz="3500" dirty="0"/>
          </a:p>
          <a:p>
            <a:pPr marL="0" indent="0">
              <a:buNone/>
            </a:pPr>
            <a:endParaRPr lang="en-US" sz="35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6235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eveloping people to their fullest potential">
            <a:hlinkClick r:id="" action="ppaction://media"/>
            <a:extLst>
              <a:ext uri="{FF2B5EF4-FFF2-40B4-BE49-F238E27FC236}">
                <a16:creationId xmlns:a16="http://schemas.microsoft.com/office/drawing/2014/main" id="{08A0A730-3733-4642-9692-F7497D1980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8620" y="-1"/>
            <a:ext cx="11350517" cy="579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38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9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C3C3D-07D0-9A4C-B4F4-EF5CBC400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2651125"/>
            <a:ext cx="10515600" cy="1325563"/>
          </a:xfrm>
        </p:spPr>
        <p:txBody>
          <a:bodyPr/>
          <a:lstStyle/>
          <a:p>
            <a:r>
              <a:rPr lang="en-US" dirty="0"/>
              <a:t>WHAT HAS WORKED FOR YOU?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F16CF5-13BD-574F-BFBE-741C31A68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8040" y="3516165"/>
            <a:ext cx="8944810" cy="6683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068784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7AD3C-3A8A-D34A-8E8B-5FD3809A7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823" y="365125"/>
            <a:ext cx="11647357" cy="1325563"/>
          </a:xfrm>
        </p:spPr>
        <p:txBody>
          <a:bodyPr>
            <a:normAutofit fontScale="90000"/>
          </a:bodyPr>
          <a:lstStyle/>
          <a:p>
            <a:r>
              <a:rPr lang="en-US" sz="4800" b="1" i="1" dirty="0"/>
              <a:t>MULTIPLY CONGREGATIONS: </a:t>
            </a:r>
            <a:br>
              <a:rPr lang="en-US" sz="4800" b="1" i="1" dirty="0"/>
            </a:br>
            <a:r>
              <a:rPr lang="en-US" sz="4800" b="1" i="1" dirty="0"/>
              <a:t>                                 New Service to Reach New People </a:t>
            </a:r>
          </a:p>
        </p:txBody>
      </p:sp>
      <p:pic>
        <p:nvPicPr>
          <p:cNvPr id="4" name="Picture 3" descr="images.jpg">
            <a:extLst>
              <a:ext uri="{FF2B5EF4-FFF2-40B4-BE49-F238E27FC236}">
                <a16:creationId xmlns:a16="http://schemas.microsoft.com/office/drawing/2014/main" id="{89351735-FB6B-7440-BA34-75FEB22CA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20" y="2068644"/>
            <a:ext cx="8074979" cy="458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7017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t="9783" b="9783"/>
          <a:stretch>
            <a:fillRect/>
          </a:stretch>
        </p:blipFill>
        <p:spPr>
          <a:xfrm>
            <a:off x="2165866" y="147240"/>
            <a:ext cx="8786880" cy="5422900"/>
          </a:xfrm>
          <a:noFill/>
        </p:spPr>
      </p:pic>
      <p:sp>
        <p:nvSpPr>
          <p:cNvPr id="3" name="TextBox 2"/>
          <p:cNvSpPr txBox="1"/>
          <p:nvPr/>
        </p:nvSpPr>
        <p:spPr>
          <a:xfrm>
            <a:off x="1864314" y="6342562"/>
            <a:ext cx="8803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SOURCE: The American Church research, 75,000 evangelical &amp; mainline protestant churches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81200" y="57231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948927" y="147241"/>
            <a:ext cx="435661" cy="62478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G</a:t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>
                <a:solidFill>
                  <a:schemeClr val="bg1"/>
                </a:solidFill>
              </a:rPr>
              <a:t>R</a:t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>
                <a:solidFill>
                  <a:schemeClr val="bg1"/>
                </a:solidFill>
              </a:rPr>
              <a:t>O</a:t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>
                <a:solidFill>
                  <a:schemeClr val="bg1"/>
                </a:solidFill>
              </a:rPr>
              <a:t>W</a:t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>
                <a:solidFill>
                  <a:schemeClr val="bg1"/>
                </a:solidFill>
              </a:rPr>
              <a:t>T</a:t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>
                <a:solidFill>
                  <a:schemeClr val="bg1"/>
                </a:solidFill>
              </a:rPr>
              <a:t>H </a:t>
            </a:r>
            <a:br>
              <a:rPr lang="en-US" sz="2200" dirty="0">
                <a:solidFill>
                  <a:schemeClr val="bg1"/>
                </a:solidFill>
              </a:rPr>
            </a:br>
            <a:endParaRPr lang="en-US" sz="2200" dirty="0">
              <a:solidFill>
                <a:schemeClr val="bg1"/>
              </a:solidFill>
            </a:endParaRPr>
          </a:p>
          <a:p>
            <a:r>
              <a:rPr lang="en-US" sz="2200" dirty="0">
                <a:solidFill>
                  <a:schemeClr val="bg1"/>
                </a:solidFill>
              </a:rPr>
              <a:t>o</a:t>
            </a:r>
          </a:p>
          <a:p>
            <a:r>
              <a:rPr lang="en-US" sz="2200" dirty="0">
                <a:solidFill>
                  <a:schemeClr val="bg1"/>
                </a:solidFill>
              </a:rPr>
              <a:t>f</a:t>
            </a:r>
          </a:p>
          <a:p>
            <a:endParaRPr lang="en-US" sz="2200" dirty="0">
              <a:solidFill>
                <a:schemeClr val="bg1"/>
              </a:solidFill>
            </a:endParaRPr>
          </a:p>
          <a:p>
            <a:r>
              <a:rPr lang="en-US" sz="2200" dirty="0">
                <a:solidFill>
                  <a:schemeClr val="bg1"/>
                </a:solidFill>
              </a:rPr>
              <a:t>C</a:t>
            </a:r>
          </a:p>
          <a:p>
            <a:r>
              <a:rPr lang="en-US" sz="2200" dirty="0">
                <a:solidFill>
                  <a:schemeClr val="bg1"/>
                </a:solidFill>
              </a:rPr>
              <a:t>H </a:t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>
                <a:solidFill>
                  <a:schemeClr val="bg1"/>
                </a:solidFill>
              </a:rPr>
              <a:t>U</a:t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>
                <a:solidFill>
                  <a:schemeClr val="bg1"/>
                </a:solidFill>
              </a:rPr>
              <a:t>R</a:t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>
                <a:solidFill>
                  <a:schemeClr val="bg1"/>
                </a:solidFill>
              </a:rPr>
              <a:t>C</a:t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>
                <a:solidFill>
                  <a:schemeClr val="bg1"/>
                </a:solidFill>
              </a:rPr>
              <a:t>H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59375" y="5723168"/>
            <a:ext cx="2248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AGE of CHURCH</a:t>
            </a:r>
          </a:p>
        </p:txBody>
      </p:sp>
    </p:spTree>
    <p:extLst>
      <p:ext uri="{BB962C8B-B14F-4D97-AF65-F5344CB8AC3E}">
        <p14:creationId xmlns:p14="http://schemas.microsoft.com/office/powerpoint/2010/main" val="28177058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532598-DE2D-2649-BA45-A1480BA8E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32"/>
            <a:ext cx="12192000" cy="680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6403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260A1-A75A-E242-B97E-235E3F12B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MULTIPLICATION VALUES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08797-2CE8-1842-B18D-402703712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825625"/>
            <a:ext cx="649224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COMPASSION FOR THE UNCHURCHED </a:t>
            </a:r>
          </a:p>
          <a:p>
            <a:pPr marL="0" indent="0">
              <a:buNone/>
            </a:pPr>
            <a:r>
              <a:rPr lang="en-US" sz="3200" dirty="0"/>
              <a:t>GREAT COMMISSION ORIENTATION</a:t>
            </a:r>
            <a:br>
              <a:rPr lang="en-US" sz="3200" dirty="0"/>
            </a:br>
            <a:r>
              <a:rPr lang="en-US" sz="3200" dirty="0"/>
              <a:t>DEVELOPING / RELEASING LEADERS</a:t>
            </a:r>
          </a:p>
          <a:p>
            <a:pPr marL="0" indent="0">
              <a:buNone/>
            </a:pPr>
            <a:r>
              <a:rPr lang="en-US" sz="3200" dirty="0"/>
              <a:t>CULTURALLY RELEVANT STYLE                 </a:t>
            </a:r>
            <a:endParaRPr lang="en-US" sz="3200" b="1" dirty="0"/>
          </a:p>
          <a:p>
            <a:pPr marL="0" indent="0">
              <a:buNone/>
            </a:pPr>
            <a:r>
              <a:rPr lang="en-US" sz="3200" dirty="0"/>
              <a:t>KINGDOM PERSPECTIVE </a:t>
            </a:r>
          </a:p>
          <a:p>
            <a:pPr marL="0" indent="0">
              <a:buNone/>
            </a:pPr>
            <a:r>
              <a:rPr lang="en-US" sz="3200" dirty="0"/>
              <a:t>CONFIDENCE IN GOD</a:t>
            </a:r>
          </a:p>
          <a:p>
            <a:pPr marL="0" indent="0">
              <a:buNone/>
            </a:pPr>
            <a:r>
              <a:rPr lang="en-US" sz="3200" dirty="0"/>
              <a:t>GENEROSITY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73F0D9-3C84-5C45-8A32-F12470FC8A84}"/>
              </a:ext>
            </a:extLst>
          </p:cNvPr>
          <p:cNvSpPr txBox="1"/>
          <p:nvPr/>
        </p:nvSpPr>
        <p:spPr>
          <a:xfrm>
            <a:off x="6023610" y="3093353"/>
            <a:ext cx="11201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C00000"/>
                </a:solidFill>
              </a:rPr>
              <a:t>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F4D220-A6EC-4441-99CF-8E01B46ABDB6}"/>
              </a:ext>
            </a:extLst>
          </p:cNvPr>
          <p:cNvSpPr txBox="1"/>
          <p:nvPr/>
        </p:nvSpPr>
        <p:spPr>
          <a:xfrm>
            <a:off x="274320" y="5942568"/>
            <a:ext cx="11498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hlinkClick r:id="rId2"/>
              </a:rPr>
              <a:t>https://www.minnesotaumc.org/resourcesforparentchurchleaders</a:t>
            </a:r>
            <a:endParaRPr lang="en-US" sz="3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053D02-FF83-4248-982E-5A1E589E0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7750" y="2203410"/>
            <a:ext cx="3956050" cy="322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462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752600" y="304800"/>
            <a:ext cx="8686800" cy="6248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4" charset="-128"/>
              </a:defRPr>
            </a:lvl9pPr>
          </a:lstStyle>
          <a:p>
            <a:pPr eaLnBrk="1" hangingPunct="1"/>
            <a:endParaRPr lang="en-US" altLang="en-US" sz="180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xfrm>
            <a:off x="1981200" y="427038"/>
            <a:ext cx="8229600" cy="134190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rgbClr val="CC3300"/>
                </a:solidFill>
                <a:latin typeface="Papyrus" pitchFamily="-104" charset="0"/>
              </a:rPr>
              <a:t>   WHAT IS AT THE CENTER?      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4648200" y="2514600"/>
            <a:ext cx="2819400" cy="2743200"/>
            <a:chOff x="1872" y="1488"/>
            <a:chExt cx="1776" cy="1728"/>
          </a:xfrm>
        </p:grpSpPr>
        <p:sp>
          <p:nvSpPr>
            <p:cNvPr id="27665" name="Oval 5"/>
            <p:cNvSpPr>
              <a:spLocks noChangeArrowheads="1"/>
            </p:cNvSpPr>
            <p:nvPr/>
          </p:nvSpPr>
          <p:spPr bwMode="auto">
            <a:xfrm>
              <a:off x="1872" y="1488"/>
              <a:ext cx="1776" cy="172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7666" name="Text Box 6"/>
            <p:cNvSpPr txBox="1">
              <a:spLocks noChangeArrowheads="1"/>
            </p:cNvSpPr>
            <p:nvPr/>
          </p:nvSpPr>
          <p:spPr bwMode="auto">
            <a:xfrm>
              <a:off x="1968" y="1930"/>
              <a:ext cx="1536" cy="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4400" dirty="0">
                  <a:solidFill>
                    <a:srgbClr val="CC3300"/>
                  </a:solidFill>
                  <a:latin typeface="Papyrus" pitchFamily="-104" charset="0"/>
                </a:rPr>
                <a:t>God’s Mission</a:t>
              </a:r>
            </a:p>
          </p:txBody>
        </p:sp>
      </p:grpSp>
      <p:grpSp>
        <p:nvGrpSpPr>
          <p:cNvPr id="27653" name="Group 7"/>
          <p:cNvGrpSpPr>
            <a:grpSpLocks/>
          </p:cNvGrpSpPr>
          <p:nvPr/>
        </p:nvGrpSpPr>
        <p:grpSpPr bwMode="auto">
          <a:xfrm>
            <a:off x="2057400" y="1676400"/>
            <a:ext cx="1828800" cy="1752600"/>
            <a:chOff x="288" y="720"/>
            <a:chExt cx="1152" cy="1104"/>
          </a:xfrm>
        </p:grpSpPr>
        <p:sp>
          <p:nvSpPr>
            <p:cNvPr id="27663" name="Oval 8"/>
            <p:cNvSpPr>
              <a:spLocks noChangeArrowheads="1"/>
            </p:cNvSpPr>
            <p:nvPr/>
          </p:nvSpPr>
          <p:spPr bwMode="auto">
            <a:xfrm>
              <a:off x="288" y="720"/>
              <a:ext cx="1152" cy="11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7664" name="Text Box 9"/>
            <p:cNvSpPr txBox="1">
              <a:spLocks noChangeArrowheads="1"/>
            </p:cNvSpPr>
            <p:nvPr/>
          </p:nvSpPr>
          <p:spPr bwMode="auto">
            <a:xfrm>
              <a:off x="288" y="1018"/>
              <a:ext cx="1104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b="1" dirty="0">
                  <a:latin typeface="Papyrus" pitchFamily="-104" charset="0"/>
                </a:rPr>
                <a:t>treasured traditions</a:t>
              </a:r>
            </a:p>
          </p:txBody>
        </p:sp>
      </p:grpSp>
      <p:grpSp>
        <p:nvGrpSpPr>
          <p:cNvPr id="27654" name="Group 10"/>
          <p:cNvGrpSpPr>
            <a:grpSpLocks/>
          </p:cNvGrpSpPr>
          <p:nvPr/>
        </p:nvGrpSpPr>
        <p:grpSpPr bwMode="auto">
          <a:xfrm>
            <a:off x="8229600" y="1600200"/>
            <a:ext cx="1828800" cy="1752600"/>
            <a:chOff x="4128" y="720"/>
            <a:chExt cx="1152" cy="1104"/>
          </a:xfrm>
        </p:grpSpPr>
        <p:sp>
          <p:nvSpPr>
            <p:cNvPr id="27661" name="Oval 11"/>
            <p:cNvSpPr>
              <a:spLocks noChangeArrowheads="1"/>
            </p:cNvSpPr>
            <p:nvPr/>
          </p:nvSpPr>
          <p:spPr bwMode="auto">
            <a:xfrm>
              <a:off x="4128" y="720"/>
              <a:ext cx="1152" cy="11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7662" name="Text Box 12"/>
            <p:cNvSpPr txBox="1">
              <a:spLocks noChangeArrowheads="1"/>
            </p:cNvSpPr>
            <p:nvPr/>
          </p:nvSpPr>
          <p:spPr bwMode="auto">
            <a:xfrm>
              <a:off x="4128" y="1008"/>
              <a:ext cx="1104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b="1" dirty="0">
                  <a:latin typeface="Papyrus" pitchFamily="-104" charset="0"/>
                </a:rPr>
                <a:t> ecclesial systems</a:t>
              </a:r>
            </a:p>
          </p:txBody>
        </p:sp>
      </p:grpSp>
      <p:grpSp>
        <p:nvGrpSpPr>
          <p:cNvPr id="27655" name="Group 13"/>
          <p:cNvGrpSpPr>
            <a:grpSpLocks/>
          </p:cNvGrpSpPr>
          <p:nvPr/>
        </p:nvGrpSpPr>
        <p:grpSpPr bwMode="auto">
          <a:xfrm>
            <a:off x="8229600" y="4495800"/>
            <a:ext cx="2057400" cy="1752600"/>
            <a:chOff x="4176" y="2832"/>
            <a:chExt cx="1296" cy="1104"/>
          </a:xfrm>
        </p:grpSpPr>
        <p:sp>
          <p:nvSpPr>
            <p:cNvPr id="27659" name="Oval 14"/>
            <p:cNvSpPr>
              <a:spLocks noChangeArrowheads="1"/>
            </p:cNvSpPr>
            <p:nvPr/>
          </p:nvSpPr>
          <p:spPr bwMode="auto">
            <a:xfrm>
              <a:off x="4224" y="2832"/>
              <a:ext cx="1152" cy="11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7660" name="Text Box 15"/>
            <p:cNvSpPr txBox="1">
              <a:spLocks noChangeArrowheads="1"/>
            </p:cNvSpPr>
            <p:nvPr/>
          </p:nvSpPr>
          <p:spPr bwMode="auto">
            <a:xfrm>
              <a:off x="4176" y="3120"/>
              <a:ext cx="1296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b="1" dirty="0">
                  <a:latin typeface="Papyrus" pitchFamily="-104" charset="0"/>
                </a:rPr>
                <a:t>valued relationships</a:t>
              </a:r>
            </a:p>
          </p:txBody>
        </p:sp>
      </p:grpSp>
      <p:grpSp>
        <p:nvGrpSpPr>
          <p:cNvPr id="27656" name="Group 16"/>
          <p:cNvGrpSpPr>
            <a:grpSpLocks/>
          </p:cNvGrpSpPr>
          <p:nvPr/>
        </p:nvGrpSpPr>
        <p:grpSpPr bwMode="auto">
          <a:xfrm>
            <a:off x="1981200" y="4572000"/>
            <a:ext cx="1905000" cy="1752600"/>
            <a:chOff x="240" y="2832"/>
            <a:chExt cx="1200" cy="1104"/>
          </a:xfrm>
        </p:grpSpPr>
        <p:sp>
          <p:nvSpPr>
            <p:cNvPr id="27657" name="Oval 17"/>
            <p:cNvSpPr>
              <a:spLocks noChangeArrowheads="1"/>
            </p:cNvSpPr>
            <p:nvPr/>
          </p:nvSpPr>
          <p:spPr bwMode="auto">
            <a:xfrm>
              <a:off x="288" y="2832"/>
              <a:ext cx="1152" cy="11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7658" name="Text Box 18"/>
            <p:cNvSpPr txBox="1">
              <a:spLocks noChangeArrowheads="1"/>
            </p:cNvSpPr>
            <p:nvPr/>
          </p:nvSpPr>
          <p:spPr bwMode="auto">
            <a:xfrm>
              <a:off x="240" y="3072"/>
              <a:ext cx="1200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10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b="1" dirty="0">
                  <a:latin typeface="Papyrus" pitchFamily="-104" charset="0"/>
                </a:rPr>
                <a:t>personal preferences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9526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0140" y="722313"/>
            <a:ext cx="9898380" cy="762000"/>
          </a:xfrm>
        </p:spPr>
        <p:txBody>
          <a:bodyPr>
            <a:normAutofit/>
          </a:bodyPr>
          <a:lstStyle/>
          <a:p>
            <a:r>
              <a:rPr lang="en-US" dirty="0"/>
              <a:t>    Multiplication Risk/Reward Continuum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157" y="1941513"/>
            <a:ext cx="11136086" cy="49164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/>
              <a:t>Second service on campus</a:t>
            </a:r>
          </a:p>
          <a:p>
            <a:pPr>
              <a:buNone/>
            </a:pPr>
            <a:r>
              <a:rPr lang="en-US" sz="3600" dirty="0"/>
              <a:t>            Second service off campus</a:t>
            </a:r>
          </a:p>
          <a:p>
            <a:pPr>
              <a:buNone/>
            </a:pPr>
            <a:r>
              <a:rPr lang="en-US" sz="3600" dirty="0"/>
              <a:t>                              Multi site with single teacher</a:t>
            </a:r>
          </a:p>
          <a:p>
            <a:pPr>
              <a:buNone/>
            </a:pPr>
            <a:r>
              <a:rPr lang="en-US" sz="3600" dirty="0"/>
              <a:t>                                                  Multi site w/ X teachers</a:t>
            </a:r>
          </a:p>
          <a:p>
            <a:pPr>
              <a:buNone/>
            </a:pPr>
            <a:r>
              <a:rPr lang="en-US" sz="3600" dirty="0"/>
              <a:t>                                                                      New Church plant</a:t>
            </a:r>
          </a:p>
          <a:p>
            <a:pPr>
              <a:buNone/>
            </a:pPr>
            <a:r>
              <a:rPr lang="en-US" sz="3600" dirty="0"/>
              <a:t>  </a:t>
            </a:r>
            <a:r>
              <a:rPr lang="en-US" sz="3600" dirty="0">
                <a:sym typeface="Wingdings" pitchFamily="2" charset="2"/>
              </a:rPr>
              <a:t>--------------------------------------------------------------------</a:t>
            </a:r>
          </a:p>
          <a:p>
            <a:pPr>
              <a:buNone/>
            </a:pPr>
            <a:r>
              <a:rPr lang="en-US" sz="3600" dirty="0">
                <a:sym typeface="Wingdings" pitchFamily="2" charset="2"/>
              </a:rPr>
              <a:t>               multiplying disciples, leaders &amp; ministries</a:t>
            </a:r>
            <a:endParaRPr lang="en-US" sz="3600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03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creen Shot 2017-03-22 at 4.08.2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381" y="545855"/>
            <a:ext cx="3687136" cy="4488114"/>
          </a:xfrm>
          <a:prstGeom prst="rect">
            <a:avLst/>
          </a:prstGeom>
        </p:spPr>
      </p:pic>
      <p:pic>
        <p:nvPicPr>
          <p:cNvPr id="11" name="Picture 10" descr="7609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235" y="545856"/>
            <a:ext cx="4268443" cy="448811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3AC07DE-C7BB-644B-B18A-136CED5243EF}"/>
              </a:ext>
            </a:extLst>
          </p:cNvPr>
          <p:cNvSpPr/>
          <p:nvPr/>
        </p:nvSpPr>
        <p:spPr>
          <a:xfrm>
            <a:off x="1678899" y="5491717"/>
            <a:ext cx="81396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Source: FACT Report 2015  </a:t>
            </a:r>
            <a:r>
              <a:rPr lang="en-US" sz="2800" dirty="0" err="1"/>
              <a:t>faithcommunitiestoday.org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501549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A874A44-360A-B448-8FCE-E07EE7783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644" y="1181994"/>
            <a:ext cx="6376336" cy="47158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OUR CHURCH DECLINE NARRATIVE  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                            VS.  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THE 2042 IMMIGRATION NARRATIVE. 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IMMIGRANTS DO NOT RELATE TO </a:t>
            </a:r>
          </a:p>
          <a:p>
            <a:pPr marL="0" indent="0">
              <a:buNone/>
            </a:pPr>
            <a:r>
              <a:rPr lang="en-US" sz="3200" dirty="0"/>
              <a:t>OUR DECLINE NARRATIVE. 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67BA9F-A6CF-B143-9F19-63C8853E1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810" y="1161631"/>
            <a:ext cx="4858870" cy="473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348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ACEF765-42AD-8D49-9549-0EF17E5DF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29079" cy="1325563"/>
          </a:xfrm>
        </p:spPr>
        <p:txBody>
          <a:bodyPr/>
          <a:lstStyle/>
          <a:p>
            <a:r>
              <a:rPr lang="en-US" b="1" dirty="0"/>
              <a:t>Five Phases….12 months  + training + coaching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137DF6-BDFB-3845-8E38-18AC1494C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715" y="1825625"/>
            <a:ext cx="1091908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FOUNDATIONS      Months 1-3</a:t>
            </a:r>
          </a:p>
          <a:p>
            <a:pPr marL="0" indent="0">
              <a:buNone/>
            </a:pPr>
            <a:r>
              <a:rPr lang="en-US" sz="3600" dirty="0"/>
              <a:t>COMMUNITY ENGAGEMENT  Months 3-12 </a:t>
            </a:r>
          </a:p>
          <a:p>
            <a:pPr marL="0" indent="0">
              <a:buNone/>
            </a:pPr>
            <a:r>
              <a:rPr lang="en-US" sz="3600" dirty="0"/>
              <a:t>BUILDING STRUCTURE   Months 6-12</a:t>
            </a:r>
          </a:p>
          <a:p>
            <a:pPr marL="0" indent="0">
              <a:buNone/>
            </a:pPr>
            <a:r>
              <a:rPr lang="en-US" sz="3600" dirty="0"/>
              <a:t>PREPARING WORSHIP  Months 9-11</a:t>
            </a:r>
          </a:p>
          <a:p>
            <a:pPr marL="0" indent="0">
              <a:buNone/>
            </a:pPr>
            <a:r>
              <a:rPr lang="en-US" sz="3600" dirty="0"/>
              <a:t>LAUNCHING WORSHIP Month 12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662EB8-3952-4940-B11C-CB827F9EE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3500" y="3237875"/>
            <a:ext cx="4235816" cy="406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8551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A82E2-409B-DA42-B2A8-DF6F8C1BE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STEPS…..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1E8CA-37D1-614C-9A90-EDD6E7FC9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88367"/>
            <a:ext cx="10515600" cy="36885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/>
              <a:t>MINNEAPOLIS INCUBATOR </a:t>
            </a:r>
          </a:p>
          <a:p>
            <a:pPr marL="0" indent="0">
              <a:buNone/>
            </a:pPr>
            <a:r>
              <a:rPr lang="en-US" sz="4800" dirty="0"/>
              <a:t>SEPTEMBER 24-25   </a:t>
            </a:r>
          </a:p>
          <a:p>
            <a:pPr marL="0" indent="0">
              <a:buNone/>
            </a:pPr>
            <a:r>
              <a:rPr lang="en-US" sz="4800" dirty="0"/>
              <a:t>CONTACT TO REGISTER:  Gail Johnson </a:t>
            </a:r>
          </a:p>
          <a:p>
            <a:pPr marL="0" indent="0">
              <a:buNone/>
            </a:pPr>
            <a:r>
              <a:rPr lang="en-US" sz="4800" dirty="0">
                <a:hlinkClick r:id="rId2"/>
              </a:rPr>
              <a:t>Gail.Johnson@minnesotaumc.org</a:t>
            </a:r>
            <a:r>
              <a:rPr lang="en-US" sz="4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3614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2863</TotalTime>
  <Words>684</Words>
  <Application>Microsoft Macintosh PowerPoint</Application>
  <PresentationFormat>Widescreen</PresentationFormat>
  <Paragraphs>148</Paragraphs>
  <Slides>35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ＭＳ Ｐゴシック</vt:lpstr>
      <vt:lpstr>Arial</vt:lpstr>
      <vt:lpstr>Calibri</vt:lpstr>
      <vt:lpstr>Calibri Light</vt:lpstr>
      <vt:lpstr>Mangal</vt:lpstr>
      <vt:lpstr>Papyrus</vt:lpstr>
      <vt:lpstr>Wingdings</vt:lpstr>
      <vt:lpstr>Office Theme</vt:lpstr>
      <vt:lpstr>YOUR CHURCH CAN MULTIPLY</vt:lpstr>
      <vt:lpstr>WHY MULTIPLY?</vt:lpstr>
      <vt:lpstr>MULTIPLY COMMUNITY ENGAGEMENT</vt:lpstr>
      <vt:lpstr>1.  Intentional Neighboring </vt:lpstr>
      <vt:lpstr> THE POWER OF THE BLOCK PARTY  Stranger&gt;Acquaintance&gt;Friend    </vt:lpstr>
      <vt:lpstr>National Night Out  8/6</vt:lpstr>
      <vt:lpstr>It’s all about relationships…</vt:lpstr>
      <vt:lpstr>2.  Faith Based Community Education </vt:lpstr>
      <vt:lpstr>3.  Business Networking Three Step Approach </vt:lpstr>
      <vt:lpstr>4. Crowdsource  Your  Programming   </vt:lpstr>
      <vt:lpstr>PowerPoint Presentation</vt:lpstr>
      <vt:lpstr>5.  LEVERAGE SOCIAL PLATFORMS</vt:lpstr>
      <vt:lpstr>PowerPoint Presentation</vt:lpstr>
      <vt:lpstr>6. Free Prayer Mailbox </vt:lpstr>
      <vt:lpstr>WHAT HAS WORKED FOR YOU? </vt:lpstr>
      <vt:lpstr>PowerPoint Presentation</vt:lpstr>
      <vt:lpstr>PowerPoint Presentation</vt:lpstr>
      <vt:lpstr>PowerPoint Presentation</vt:lpstr>
      <vt:lpstr>  THE CASE OF UNLIKELY TIMOTHY </vt:lpstr>
      <vt:lpstr>“The things you have heard me say in the presence of many witnesses entrust to reliable people who will also be qualified to teach others” (2 Tim. 2:2)</vt:lpstr>
      <vt:lpstr>PowerPoint Presentation</vt:lpstr>
      <vt:lpstr>Multiplying Leaders Best Practice: Apprenticing  </vt:lpstr>
      <vt:lpstr>Multiplying Leaders Best Practice: Coaching  </vt:lpstr>
      <vt:lpstr>PowerPoint Presentation</vt:lpstr>
      <vt:lpstr>WHAT HAS WORKED FOR YOU? </vt:lpstr>
      <vt:lpstr>MULTIPLY CONGREGATIONS:                                   New Service to Reach New People </vt:lpstr>
      <vt:lpstr>PowerPoint Presentation</vt:lpstr>
      <vt:lpstr>PowerPoint Presentation</vt:lpstr>
      <vt:lpstr>                  MULTIPLICATION VALUES </vt:lpstr>
      <vt:lpstr>   WHAT IS AT THE CENTER?      </vt:lpstr>
      <vt:lpstr>    Multiplication Risk/Reward Continuum </vt:lpstr>
      <vt:lpstr>PowerPoint Presentation</vt:lpstr>
      <vt:lpstr>PowerPoint Presentation</vt:lpstr>
      <vt:lpstr>Five Phases….12 months  + training + coaching</vt:lpstr>
      <vt:lpstr>NEXT STEPS…..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CHURCH CAN MULTIPLY</dc:title>
  <dc:creator>bing1957@aol.com</dc:creator>
  <cp:lastModifiedBy>bing1957@aol.com</cp:lastModifiedBy>
  <cp:revision>62</cp:revision>
  <dcterms:created xsi:type="dcterms:W3CDTF">2019-04-10T13:54:43Z</dcterms:created>
  <dcterms:modified xsi:type="dcterms:W3CDTF">2019-06-18T14:29:59Z</dcterms:modified>
</cp:coreProperties>
</file>