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6" r:id="rId3"/>
    <p:sldId id="272" r:id="rId4"/>
    <p:sldId id="257" r:id="rId5"/>
    <p:sldId id="261" r:id="rId6"/>
    <p:sldId id="267" r:id="rId7"/>
    <p:sldId id="262" r:id="rId8"/>
    <p:sldId id="275" r:id="rId9"/>
    <p:sldId id="263" r:id="rId10"/>
    <p:sldId id="274" r:id="rId11"/>
    <p:sldId id="269" r:id="rId12"/>
    <p:sldId id="268" r:id="rId13"/>
    <p:sldId id="270" r:id="rId14"/>
    <p:sldId id="264" r:id="rId15"/>
    <p:sldId id="265" r:id="rId16"/>
    <p:sldId id="266" r:id="rId17"/>
    <p:sldId id="271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4"/>
    <p:restoredTop sz="94643"/>
  </p:normalViewPr>
  <p:slideViewPr>
    <p:cSldViewPr snapToGrid="0" snapToObjects="1">
      <p:cViewPr varScale="1">
        <p:scale>
          <a:sx n="76" d="100"/>
          <a:sy n="76" d="100"/>
        </p:scale>
        <p:origin x="22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5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28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8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0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10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5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86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49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72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8970C-826B-D848-8AFE-BDA71DEA7533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196FA-F37B-C340-AA67-7DBD33661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7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LARGE LAUNCH ESSENTIALS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98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DAD5D8A-03DC-CD41-8A6C-9DC508666CC4}"/>
              </a:ext>
            </a:extLst>
          </p:cNvPr>
          <p:cNvSpPr/>
          <p:nvPr/>
        </p:nvSpPr>
        <p:spPr>
          <a:xfrm>
            <a:off x="344774" y="526096"/>
            <a:ext cx="11602387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each one should build with care. </a:t>
            </a:r>
            <a:r>
              <a:rPr lang="en-US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11 </a:t>
            </a: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For no one can lay any foundation other than the one already laid, which is .</a:t>
            </a:r>
            <a:r>
              <a:rPr lang="en-US" sz="2800" dirty="0">
                <a:solidFill>
                  <a:srgbClr val="000000"/>
                </a:solidFill>
                <a:latin typeface="Helvetica Neue" panose="02000503000000020004" pitchFamily="2" charset="0"/>
              </a:rPr>
              <a:t>   </a:t>
            </a:r>
            <a:r>
              <a:rPr lang="en-US" sz="2800" dirty="0">
                <a:latin typeface="Helvetica Neue" panose="02000503000000020004" pitchFamily="2" charset="0"/>
              </a:rPr>
              <a:t>I Cor. 3: 5ff      </a:t>
            </a:r>
            <a:r>
              <a:rPr lang="en-US" sz="2800" dirty="0"/>
              <a:t>What, after all, is Apollos? And what is Paul? Only servants, through whom you came to believe—as the Lord has assigned to each his task. </a:t>
            </a:r>
            <a:r>
              <a:rPr lang="en-US" sz="2800" b="1" baseline="30000" dirty="0"/>
              <a:t>6 </a:t>
            </a:r>
            <a:r>
              <a:rPr lang="en-US" sz="2800" dirty="0"/>
              <a:t>I planted the seed, Apollos watered it, but God has been making it grow. </a:t>
            </a:r>
            <a:r>
              <a:rPr lang="en-US" sz="2800" b="1" baseline="30000" dirty="0"/>
              <a:t>7 </a:t>
            </a:r>
            <a:r>
              <a:rPr lang="en-US" sz="2800" dirty="0"/>
              <a:t>So neither the one who plants nor the one who waters is anything, but only God, who makes things grow. </a:t>
            </a:r>
            <a:r>
              <a:rPr lang="en-US" sz="2800" b="1" baseline="30000" dirty="0"/>
              <a:t>8 </a:t>
            </a:r>
            <a:r>
              <a:rPr lang="en-US" sz="2800" dirty="0"/>
              <a:t>The one who plants and the one who waters have one purpose, and they will each be rewarded according to their own labor. </a:t>
            </a:r>
            <a:r>
              <a:rPr lang="en-US" sz="2800" b="1" baseline="30000" dirty="0"/>
              <a:t>9 </a:t>
            </a:r>
            <a:r>
              <a:rPr lang="en-US" sz="2800" dirty="0"/>
              <a:t>For we are co-workers in God’s service; you are God’s field, God’s building.</a:t>
            </a:r>
          </a:p>
          <a:p>
            <a:r>
              <a:rPr lang="en-US" sz="2800" b="1" baseline="30000" dirty="0"/>
              <a:t>10 </a:t>
            </a:r>
            <a:r>
              <a:rPr lang="en-US" sz="2800" dirty="0"/>
              <a:t>By the grace God has given me, I laid a foundation as a wise builder, and someone else is building on it. But each one should build with care. </a:t>
            </a:r>
            <a:r>
              <a:rPr lang="en-US" sz="2800" b="1" baseline="30000" dirty="0"/>
              <a:t>11 </a:t>
            </a:r>
            <a:r>
              <a:rPr lang="en-US" sz="2800" dirty="0"/>
              <a:t>For no one can lay any foundation other than the one already laid, which is Jesus Christ. 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587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956733"/>
            <a:ext cx="7416800" cy="494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20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LAUNCH LARGE?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31652"/>
            <a:ext cx="10515600" cy="57106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Launch small and new attenders likely feel the “cringe” factor and will not return.  </a:t>
            </a:r>
          </a:p>
          <a:p>
            <a:pPr marL="514350" indent="-514350">
              <a:buAutoNum type="arabicPeriod"/>
            </a:pPr>
            <a:r>
              <a:rPr lang="en-US" dirty="0"/>
              <a:t>Launch small and people form a “small church” mental map predicting you stay small.  </a:t>
            </a:r>
          </a:p>
          <a:p>
            <a:pPr marL="514350" indent="-514350">
              <a:buAutoNum type="arabicPeriod"/>
            </a:pPr>
            <a:r>
              <a:rPr lang="en-US" dirty="0"/>
              <a:t>Launch small and you are caught in the double bind of having to produce weekend services plus network and promote at a high rate.</a:t>
            </a:r>
          </a:p>
          <a:p>
            <a:pPr marL="514350" indent="-514350">
              <a:buAutoNum type="arabicPeriod"/>
            </a:pPr>
            <a:r>
              <a:rPr lang="en-US" dirty="0"/>
              <a:t>Launch small and you will likely re-launch which is costly and sends a message to your team that you did not prepare well. </a:t>
            </a:r>
          </a:p>
          <a:p>
            <a:pPr marL="514350" indent="-514350">
              <a:buAutoNum type="arabicPeriod"/>
            </a:pPr>
            <a:r>
              <a:rPr lang="en-US" dirty="0"/>
              <a:t>Launch small and you cannot grow fast enough to survive.  </a:t>
            </a:r>
          </a:p>
        </p:txBody>
      </p:sp>
    </p:spTree>
    <p:extLst>
      <p:ext uri="{BB962C8B-B14F-4D97-AF65-F5344CB8AC3E}">
        <p14:creationId xmlns:p14="http://schemas.microsoft.com/office/powerpoint/2010/main" val="1934038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METRICS IN A LARGE LAUNCH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55702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1000 or more community contacts</a:t>
            </a:r>
            <a:r>
              <a:rPr lang="mr-IN" dirty="0"/>
              <a:t>…</a:t>
            </a:r>
            <a:r>
              <a:rPr lang="en-US" dirty="0"/>
              <a:t>..you are known widely.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40 or more committed disciples</a:t>
            </a:r>
            <a:r>
              <a:rPr lang="mr-IN" dirty="0"/>
              <a:t>…</a:t>
            </a:r>
            <a:r>
              <a:rPr lang="en-US" dirty="0"/>
              <a:t>..you have many inviters and </a:t>
            </a:r>
            <a:r>
              <a:rPr lang="en-US" dirty="0" err="1"/>
              <a:t>disciplemakers</a:t>
            </a:r>
            <a:r>
              <a:rPr lang="en-US" dirty="0"/>
              <a:t>.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7 or more key leaders</a:t>
            </a:r>
            <a:r>
              <a:rPr lang="mr-IN" dirty="0"/>
              <a:t>…</a:t>
            </a:r>
            <a:r>
              <a:rPr lang="en-US" dirty="0"/>
              <a:t>..you have essential leaders of teams. 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4 or more small groups</a:t>
            </a:r>
            <a:r>
              <a:rPr lang="mr-IN" dirty="0"/>
              <a:t>…</a:t>
            </a:r>
            <a:r>
              <a:rPr lang="en-US" dirty="0"/>
              <a:t>.you have a “go to” &amp; “come back” assimilation and discipleship strategy.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3 or more pre-view services</a:t>
            </a:r>
            <a:r>
              <a:rPr lang="mr-IN" dirty="0"/>
              <a:t>…</a:t>
            </a:r>
            <a:r>
              <a:rPr lang="en-US" dirty="0"/>
              <a:t>.you build momentum and readiness before launch</a:t>
            </a:r>
          </a:p>
        </p:txBody>
      </p:sp>
    </p:spTree>
    <p:extLst>
      <p:ext uri="{BB962C8B-B14F-4D97-AF65-F5344CB8AC3E}">
        <p14:creationId xmlns:p14="http://schemas.microsoft.com/office/powerpoint/2010/main" val="299941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929" y="2940782"/>
            <a:ext cx="10515600" cy="2005971"/>
          </a:xfrm>
        </p:spPr>
        <p:txBody>
          <a:bodyPr/>
          <a:lstStyle/>
          <a:p>
            <a:r>
              <a:rPr lang="en-US" dirty="0"/>
              <a:t>MOMENTUM DRIVEN vs. CALENDAR DRIVEN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961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980" y="0"/>
            <a:ext cx="8763000" cy="33278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59FCD4-C43F-2647-AF6F-C7FDE5C09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311" y="4671168"/>
            <a:ext cx="3402767" cy="21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82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1.  1000 or More Community Contacts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76418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a.  A contact is someone you share the vision with and are able to                              .     communicate with later through FB, email, text or phone.  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 startAt="2"/>
            </a:pPr>
            <a:r>
              <a:rPr lang="en-US" dirty="0"/>
              <a:t>Contacts should be ranked as:  core/ contact/ committed/collaborator/connected. 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 startAt="3"/>
            </a:pPr>
            <a:r>
              <a:rPr lang="en-US" dirty="0"/>
              <a:t>Contacts should be developed into a communication plan,  prayed for individually and cultivated for the launch and well beyond.  </a:t>
            </a:r>
          </a:p>
        </p:txBody>
      </p:sp>
    </p:spTree>
    <p:extLst>
      <p:ext uri="{BB962C8B-B14F-4D97-AF65-F5344CB8AC3E}">
        <p14:creationId xmlns:p14="http://schemas.microsoft.com/office/powerpoint/2010/main" val="198481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5B6BAD-44FA-4C43-8CD1-3E06641D4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646" y="0"/>
            <a:ext cx="103307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15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2.  40 or More Committed Team Disciples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dirty="0"/>
              <a:t>A committed team disciple has made a “time, talent, treasure” commitment of at least 1 year.   They are disciples and </a:t>
            </a:r>
            <a:r>
              <a:rPr lang="en-US" dirty="0" err="1"/>
              <a:t>disciplemakers</a:t>
            </a:r>
            <a:endParaRPr lang="en-US" dirty="0"/>
          </a:p>
          <a:p>
            <a:pPr marL="514350" indent="-514350">
              <a:buAutoNum type="alphaLcPeriod"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/>
              <a:t>Ideally a significant number are current active Christ followers and others join in from contacts who have been inactive.  </a:t>
            </a:r>
          </a:p>
          <a:p>
            <a:pPr marL="514350" indent="-514350">
              <a:buAutoNum type="alphaLcPeriod"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/>
              <a:t>The use of a “Launch Partnership Brochure” or similar helps to formalize a committed relationship. 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191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8FC50-5442-CF48-8D97-EF93B122E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587" y="365124"/>
            <a:ext cx="11107711" cy="6230547"/>
          </a:xfrm>
        </p:spPr>
        <p:txBody>
          <a:bodyPr/>
          <a:lstStyle/>
          <a:p>
            <a:r>
              <a:rPr lang="en-US" dirty="0"/>
              <a:t>Making a disciple…..!   </a:t>
            </a:r>
            <a:br>
              <a:rPr lang="en-US" dirty="0"/>
            </a:br>
            <a:br>
              <a:rPr lang="en-US" dirty="0"/>
            </a:br>
            <a:r>
              <a:rPr lang="en-US" i="1" dirty="0"/>
              <a:t>Discern who is seeking by building trust  </a:t>
            </a:r>
            <a:br>
              <a:rPr lang="en-US" i="1" dirty="0"/>
            </a:br>
            <a:r>
              <a:rPr lang="en-US" i="1" dirty="0"/>
              <a:t>Engage them in purposeful gospel conversation</a:t>
            </a:r>
            <a:br>
              <a:rPr lang="en-US" i="1" dirty="0"/>
            </a:br>
            <a:r>
              <a:rPr lang="en-US" i="1" dirty="0"/>
              <a:t>Invite them to take a new step of faith</a:t>
            </a:r>
            <a:br>
              <a:rPr lang="en-US" i="1" dirty="0"/>
            </a:br>
            <a:r>
              <a:rPr lang="en-US" i="1" dirty="0"/>
              <a:t>Deepen their walk &amp; commitment to Jesus </a:t>
            </a:r>
            <a:br>
              <a:rPr lang="en-US" i="1" dirty="0"/>
            </a:br>
            <a:br>
              <a:rPr lang="en-US" i="1" dirty="0"/>
            </a:br>
            <a:r>
              <a:rPr lang="en-US" b="1" i="1" u="sng" dirty="0"/>
              <a:t>trust&gt;&gt;&gt;curious&gt;&gt;&gt;open&gt;&gt;&gt;seeking&gt;&gt;&gt;following</a:t>
            </a:r>
            <a:br>
              <a:rPr lang="en-US" b="1" i="1" u="sng" dirty="0"/>
            </a:br>
            <a:r>
              <a:rPr lang="en-US" b="1" i="1" dirty="0"/>
              <a:t>                        INVEST  &amp;  INVITE  </a:t>
            </a:r>
            <a:r>
              <a:rPr lang="en-US" b="1" u="sn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2615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13" y="0"/>
            <a:ext cx="5299364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59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75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912" y="0"/>
            <a:ext cx="5299364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97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87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087" y="3200400"/>
            <a:ext cx="77724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087" y="0"/>
            <a:ext cx="7772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2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3.  7 or More Key Leaders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118012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Hospitality</a:t>
            </a:r>
            <a:r>
              <a:rPr lang="mr-IN" dirty="0"/>
              <a:t>…</a:t>
            </a:r>
            <a:r>
              <a:rPr lang="en-US" dirty="0"/>
              <a:t>responsible for the guest experience “street to seat”.  </a:t>
            </a:r>
          </a:p>
          <a:p>
            <a:pPr marL="514350" indent="-514350">
              <a:buAutoNum type="arabicPeriod"/>
            </a:pPr>
            <a:r>
              <a:rPr lang="en-US" dirty="0"/>
              <a:t>Technology</a:t>
            </a:r>
            <a:r>
              <a:rPr lang="mr-IN" dirty="0"/>
              <a:t>…</a:t>
            </a:r>
            <a:r>
              <a:rPr lang="en-US" dirty="0"/>
              <a:t>responsible for sound, lights, projection.  </a:t>
            </a:r>
          </a:p>
          <a:p>
            <a:pPr marL="514350" indent="-514350">
              <a:buAutoNum type="arabicPeriod"/>
            </a:pPr>
            <a:r>
              <a:rPr lang="en-US" dirty="0"/>
              <a:t>Children</a:t>
            </a:r>
            <a:r>
              <a:rPr lang="mr-IN" dirty="0"/>
              <a:t>…</a:t>
            </a:r>
            <a:r>
              <a:rPr lang="en-US" dirty="0"/>
              <a:t>responsible to staff infant, toddler and elementary program </a:t>
            </a:r>
          </a:p>
          <a:p>
            <a:pPr marL="514350" indent="-514350">
              <a:buAutoNum type="arabicPeriod"/>
            </a:pPr>
            <a:r>
              <a:rPr lang="en-US" dirty="0"/>
              <a:t>Worship</a:t>
            </a:r>
            <a:r>
              <a:rPr lang="mr-IN" dirty="0"/>
              <a:t>…</a:t>
            </a:r>
            <a:r>
              <a:rPr lang="en-US" dirty="0"/>
              <a:t>responsible to recruit, rehearse at team and lead worship</a:t>
            </a:r>
          </a:p>
          <a:p>
            <a:pPr marL="514350" indent="-514350">
              <a:buAutoNum type="arabicPeriod"/>
            </a:pPr>
            <a:r>
              <a:rPr lang="en-US" dirty="0"/>
              <a:t>Logistics</a:t>
            </a:r>
            <a:r>
              <a:rPr lang="mr-IN" dirty="0"/>
              <a:t>…</a:t>
            </a:r>
            <a:r>
              <a:rPr lang="en-US" dirty="0"/>
              <a:t>responsible for set up and tear down. </a:t>
            </a:r>
          </a:p>
          <a:p>
            <a:pPr marL="514350" indent="-514350">
              <a:buAutoNum type="arabicPeriod"/>
            </a:pPr>
            <a:r>
              <a:rPr lang="en-US" dirty="0"/>
              <a:t>Treasurer</a:t>
            </a:r>
            <a:r>
              <a:rPr lang="mr-IN" dirty="0"/>
              <a:t>…</a:t>
            </a:r>
            <a:r>
              <a:rPr lang="en-US" dirty="0"/>
              <a:t>responsible for collection, counting, controlling and reports</a:t>
            </a:r>
          </a:p>
          <a:p>
            <a:pPr marL="514350" indent="-514350">
              <a:buAutoNum type="arabicPeriod"/>
            </a:pPr>
            <a:r>
              <a:rPr lang="en-US" dirty="0"/>
              <a:t>Social Media</a:t>
            </a:r>
            <a:r>
              <a:rPr lang="mr-IN" dirty="0"/>
              <a:t>…</a:t>
            </a:r>
            <a:r>
              <a:rPr lang="en-US" dirty="0"/>
              <a:t>responsible for ongoing promotion and communications.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39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4.  4 or More Small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/>
              <a:t>Simple, reproducible “affinity” model, long term and easy to replicate.   Groups are the basic building blocks of a start up.   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Each group has about 10-15people.   Three practices: relational &amp;social, discipleship &amp; study, care &amp; prayer.   Sticky sermon strategy. 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Each group has a leader who is mentored and coached by planter. 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Groups become the “go to” place before launch and the “come back” event after launch.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89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5.  3 or More Preview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/>
              <a:t>Preview services begin when metric progress has reached 80%</a:t>
            </a:r>
          </a:p>
          <a:p>
            <a:pPr marL="514350" indent="-514350">
              <a:buAutoNum type="alphaLcPeriod"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/>
              <a:t>Preview services should build in attendance momentum </a:t>
            </a:r>
          </a:p>
          <a:p>
            <a:pPr marL="514350" indent="-514350">
              <a:buAutoNum type="alphaLcPeriod"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/>
              <a:t>Preview services should be promoted “word of mouth”.  </a:t>
            </a:r>
          </a:p>
          <a:p>
            <a:pPr marL="514350" indent="-514350">
              <a:buAutoNum type="alphaLcPeriod"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/>
              <a:t>Preview services should be evaluated for improvements. </a:t>
            </a:r>
          </a:p>
        </p:txBody>
      </p:sp>
    </p:spTree>
    <p:extLst>
      <p:ext uri="{BB962C8B-B14F-4D97-AF65-F5344CB8AC3E}">
        <p14:creationId xmlns:p14="http://schemas.microsoft.com/office/powerpoint/2010/main" val="1805036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ELEMENTS OF A LARGE LAUNCH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29131"/>
            <a:ext cx="10515600" cy="384783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Ideally your location is not a church building.  </a:t>
            </a:r>
          </a:p>
          <a:p>
            <a:pPr marL="514350" indent="-514350">
              <a:buAutoNum type="arabicPeriod"/>
            </a:pPr>
            <a:r>
              <a:rPr lang="en-US" dirty="0"/>
              <a:t>Ideally your launch is not before mid September or after January.</a:t>
            </a:r>
          </a:p>
          <a:p>
            <a:pPr marL="514350" indent="-514350">
              <a:buAutoNum type="arabicPeriod"/>
            </a:pPr>
            <a:r>
              <a:rPr lang="en-US" dirty="0"/>
              <a:t>Ideally your launch involves mass marketing touching 5,000 homes plus your 1000 contacts and the invites of your 40 team.  </a:t>
            </a:r>
          </a:p>
          <a:p>
            <a:pPr marL="514350" indent="-514350">
              <a:buAutoNum type="arabicPeriod"/>
            </a:pPr>
            <a:r>
              <a:rPr lang="en-US" dirty="0"/>
              <a:t>Ideally  your launch is a season/month, not just a Sunday. </a:t>
            </a:r>
          </a:p>
          <a:p>
            <a:pPr marL="514350" indent="-514350">
              <a:buAutoNum type="arabicPeriod"/>
            </a:pPr>
            <a:r>
              <a:rPr lang="en-US" dirty="0"/>
              <a:t>Ideally your launch features a special guest/event every weekend</a:t>
            </a:r>
            <a:r>
              <a:rPr lang="en-US"/>
              <a:t>.  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914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0C452-84C1-5D4D-AB35-744E1D202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 THEY COME BACK TO HEAR YOU TEACH?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24EF9C-2F8D-1C4A-AF6E-E1819CED7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7898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/>
              <a:t>Preacher </a:t>
            </a:r>
            <a:r>
              <a:rPr lang="en-US" sz="3600" dirty="0"/>
              <a:t>v</a:t>
            </a:r>
            <a:r>
              <a:rPr lang="en-US" sz="3600"/>
              <a:t>oice</a:t>
            </a:r>
            <a:r>
              <a:rPr lang="en-US" sz="3600" dirty="0"/>
              <a:t>……………………………………………….….Conversational</a:t>
            </a:r>
          </a:p>
          <a:p>
            <a:pPr marL="0" indent="0">
              <a:buNone/>
            </a:pPr>
            <a:r>
              <a:rPr lang="en-US" sz="3600" dirty="0"/>
              <a:t>Insider language………………………………………….. Outsider language   </a:t>
            </a:r>
          </a:p>
          <a:p>
            <a:pPr marL="0" indent="0">
              <a:buNone/>
            </a:pPr>
            <a:r>
              <a:rPr lang="en-US" sz="3600" dirty="0"/>
              <a:t>Therapeutic moralistic deism……………….. Transformational Jesus</a:t>
            </a:r>
          </a:p>
          <a:p>
            <a:pPr marL="0" indent="0">
              <a:buNone/>
            </a:pPr>
            <a:r>
              <a:rPr lang="en-US" sz="3600" dirty="0"/>
              <a:t>Bible scholar……………………………………………………….Spiritual guide</a:t>
            </a:r>
          </a:p>
          <a:p>
            <a:pPr marL="0" indent="0">
              <a:buNone/>
            </a:pPr>
            <a:r>
              <a:rPr lang="en-US" sz="3600" dirty="0"/>
              <a:t>Tell them everything……………………….. Leave them wanting more</a:t>
            </a:r>
          </a:p>
          <a:p>
            <a:pPr marL="0" indent="0">
              <a:buNone/>
            </a:pPr>
            <a:r>
              <a:rPr lang="en-US" sz="3600" dirty="0"/>
              <a:t>Reporting the facts……………..… Authentic passionate experience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900" i="1" dirty="0"/>
              <a:t>Who you listen to is who you become.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924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2044</TotalTime>
  <Words>696</Words>
  <Application>Microsoft Macintosh PowerPoint</Application>
  <PresentationFormat>Widescreen</PresentationFormat>
  <Paragraphs>76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Helvetica Neue</vt:lpstr>
      <vt:lpstr>Mangal</vt:lpstr>
      <vt:lpstr>Office Theme</vt:lpstr>
      <vt:lpstr>LARGE LAUNCH ESSENTIALS</vt:lpstr>
      <vt:lpstr>PowerPoint Presentation</vt:lpstr>
      <vt:lpstr>PowerPoint Presentation</vt:lpstr>
      <vt:lpstr>WHY LAUNCH LARGE?</vt:lpstr>
      <vt:lpstr>PRIMARY METRICS IN A LARGE LAUNCH </vt:lpstr>
      <vt:lpstr>MOMENTUM DRIVEN vs. CALENDAR DRIVEN</vt:lpstr>
      <vt:lpstr>           1.  1000 or More Community Contacts </vt:lpstr>
      <vt:lpstr>PowerPoint Presentation</vt:lpstr>
      <vt:lpstr>      2.  40 or More Committed Team Disciples</vt:lpstr>
      <vt:lpstr>Making a disciple…..!     Discern who is seeking by building trust   Engage them in purposeful gospel conversation Invite them to take a new step of faith Deepen their walk &amp; commitment to Jesus   trust&gt;&gt;&gt;curious&gt;&gt;&gt;open&gt;&gt;&gt;seeking&gt;&gt;&gt;following                         INVEST  &amp;  INVITE   </vt:lpstr>
      <vt:lpstr>PowerPoint Presentation</vt:lpstr>
      <vt:lpstr>PowerPoint Presentation</vt:lpstr>
      <vt:lpstr>PowerPoint Presentation</vt:lpstr>
      <vt:lpstr>                3.  7 or More Key Leaders</vt:lpstr>
      <vt:lpstr>              4.  4 or More Small Groups</vt:lpstr>
      <vt:lpstr>            5.  3 or More Preview Services</vt:lpstr>
      <vt:lpstr>SECONDARY ELEMENTS OF A LARGE LAUNCH </vt:lpstr>
      <vt:lpstr>WILL THEY COME BACK TO HEAR YOU TEACH?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 LAUNCH ESSENTIALS</dc:title>
  <dc:creator>bing1957@aol.com</dc:creator>
  <cp:lastModifiedBy>bing1957@aol.com</cp:lastModifiedBy>
  <cp:revision>52</cp:revision>
  <dcterms:created xsi:type="dcterms:W3CDTF">2018-10-21T21:27:37Z</dcterms:created>
  <dcterms:modified xsi:type="dcterms:W3CDTF">2019-05-08T16:49:47Z</dcterms:modified>
</cp:coreProperties>
</file>