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2" r:id="rId2"/>
    <p:sldId id="273" r:id="rId3"/>
    <p:sldId id="258" r:id="rId4"/>
    <p:sldId id="259" r:id="rId5"/>
    <p:sldId id="260" r:id="rId6"/>
    <p:sldId id="274" r:id="rId7"/>
    <p:sldId id="275" r:id="rId8"/>
    <p:sldId id="278" r:id="rId9"/>
    <p:sldId id="276" r:id="rId10"/>
    <p:sldId id="279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47"/>
    <p:restoredTop sz="94643"/>
  </p:normalViewPr>
  <p:slideViewPr>
    <p:cSldViewPr snapToGrid="0" snapToObjects="1">
      <p:cViewPr varScale="1">
        <p:scale>
          <a:sx n="74" d="100"/>
          <a:sy n="74" d="100"/>
        </p:scale>
        <p:origin x="2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5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2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8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0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1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5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8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4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7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872" y="2607993"/>
            <a:ext cx="10663686" cy="1325563"/>
          </a:xfrm>
        </p:spPr>
        <p:txBody>
          <a:bodyPr>
            <a:normAutofit/>
          </a:bodyPr>
          <a:lstStyle/>
          <a:p>
            <a:r>
              <a:rPr lang="en-US" b="1" dirty="0"/>
              <a:t>        </a:t>
            </a:r>
            <a:r>
              <a:rPr lang="en-US" sz="6000" b="1" dirty="0"/>
              <a:t>SUSTAINABILITY ESSENTIALS </a:t>
            </a:r>
          </a:p>
        </p:txBody>
      </p:sp>
    </p:spTree>
    <p:extLst>
      <p:ext uri="{BB962C8B-B14F-4D97-AF65-F5344CB8AC3E}">
        <p14:creationId xmlns:p14="http://schemas.microsoft.com/office/powerpoint/2010/main" val="130331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bottom line reality</a:t>
            </a:r>
            <a:r>
              <a:rPr lang="mr-IN" dirty="0"/>
              <a:t>…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69386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ministry plan must match up with a business/funding plan.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sooner leadership grasps the principles of sustainability the better.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Local ministry in most cases must be eventually funded locally.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Long term external financial dependency cripples ministry growth.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bottom line is</a:t>
            </a:r>
            <a:r>
              <a:rPr lang="mr-IN" dirty="0"/>
              <a:t>…</a:t>
            </a:r>
            <a:r>
              <a:rPr lang="en-US" dirty="0"/>
              <a:t>.we cannot avoid dealing with numbers.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8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 by the Numbers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16424"/>
            <a:ext cx="10887635" cy="52533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Most church plants need about </a:t>
            </a:r>
            <a:r>
              <a:rPr lang="en-US" b="1" u="sng" dirty="0"/>
              <a:t>100</a:t>
            </a:r>
            <a:r>
              <a:rPr lang="en-US" dirty="0"/>
              <a:t> average giving people to be sustainable at a budget of </a:t>
            </a:r>
            <a:r>
              <a:rPr lang="en-US" b="1" u="sng" dirty="0"/>
              <a:t>$150k</a:t>
            </a:r>
            <a:r>
              <a:rPr lang="en-US" dirty="0"/>
              <a:t>.  New services, considerably less.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average gift you can expect from an employed  person who is connected to your ministry and appropriately asked is about </a:t>
            </a:r>
            <a:r>
              <a:rPr lang="en-US" b="1" u="sng" dirty="0"/>
              <a:t>$125 </a:t>
            </a:r>
            <a:r>
              <a:rPr lang="en-US" dirty="0"/>
              <a:t>per month or about 3%.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Most churches can hope to grow at a rate of </a:t>
            </a:r>
            <a:r>
              <a:rPr lang="en-US" b="1" u="sng" dirty="0"/>
              <a:t>6-8%</a:t>
            </a:r>
            <a:r>
              <a:rPr lang="en-US" dirty="0"/>
              <a:t> per yr. after launch.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small launch cannot grow fast enough to compensate for diminishing external support which comes to a close around year </a:t>
            </a:r>
            <a:r>
              <a:rPr lang="en-US" b="1" u="sng" dirty="0"/>
              <a:t>5</a:t>
            </a:r>
            <a:r>
              <a:rPr lang="en-US" dirty="0"/>
              <a:t>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Therefore a start up needs to launch large and achieve about </a:t>
            </a:r>
            <a:r>
              <a:rPr lang="en-US" b="1" u="sng" dirty="0"/>
              <a:t>70%</a:t>
            </a:r>
            <a:r>
              <a:rPr lang="en-US" dirty="0"/>
              <a:t> of it’s sustainability objective in the launching cycle.  </a:t>
            </a:r>
          </a:p>
        </p:txBody>
      </p:sp>
    </p:spTree>
    <p:extLst>
      <p:ext uri="{BB962C8B-B14F-4D97-AF65-F5344CB8AC3E}">
        <p14:creationId xmlns:p14="http://schemas.microsoft.com/office/powerpoint/2010/main" val="739723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 Logic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341" y="1825625"/>
            <a:ext cx="1060708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Need: About $150k  (typical for a solo start</a:t>
            </a:r>
            <a:r>
              <a:rPr lang="en-US"/>
              <a:t>, much less </a:t>
            </a:r>
            <a:r>
              <a:rPr lang="en-US" dirty="0"/>
              <a:t>for new service)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Goal:  100 givers  @ $125 per per/w job per mo. (4% of $40k)= $150k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Launch:  70 potential givers maturing at differing rates.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Post-launch:   7% growth per year  for 5 years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Outcome in year 5:  98 givers giving about $125 per mo. = $147k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64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 Inhibitors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Failure to understand the principles of stewardship development.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Failure to control external donor dependency.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Failure to develop attenders into a partnership commitments.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Failure to be transparent about sustainability factors.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Failure to develop trust and make the “ask”. 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08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SUSTAINABILITY FORECAST TABLE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31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Year                            One       Two          Three       Four         Five         Six </a:t>
            </a:r>
          </a:p>
          <a:p>
            <a:pPr marL="0" indent="0">
              <a:buNone/>
            </a:pPr>
            <a:r>
              <a:rPr lang="en-US" dirty="0"/>
              <a:t>                                                Launch</a:t>
            </a:r>
          </a:p>
          <a:p>
            <a:pPr marL="0" indent="0">
              <a:buNone/>
            </a:pPr>
            <a:r>
              <a:rPr lang="en-US" dirty="0"/>
              <a:t>Attenders                    30        100             106         112          120         127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Int. Givers                   10          25               50            70             90         100 </a:t>
            </a:r>
          </a:p>
          <a:p>
            <a:pPr marL="0" indent="0">
              <a:buNone/>
            </a:pPr>
            <a:r>
              <a:rPr lang="en-US" dirty="0"/>
              <a:t>Int. Gifts                     15k         40k             75k        100k         135k      150k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Ex. Support                50k       110k            75k          50k           15k           0</a:t>
            </a:r>
          </a:p>
          <a:p>
            <a:pPr marL="0" indent="0">
              <a:buNone/>
            </a:pPr>
            <a:r>
              <a:rPr lang="en-US" dirty="0"/>
              <a:t>Personal </a:t>
            </a:r>
            <a:r>
              <a:rPr lang="en-US" dirty="0" err="1"/>
              <a:t>Dvp</a:t>
            </a:r>
            <a:r>
              <a:rPr lang="en-US" dirty="0"/>
              <a:t>.            30k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Total Inc.                     95k       150k           150k       150k        150k       150k</a:t>
            </a:r>
          </a:p>
        </p:txBody>
      </p:sp>
    </p:spTree>
    <p:extLst>
      <p:ext uri="{BB962C8B-B14F-4D97-AF65-F5344CB8AC3E}">
        <p14:creationId xmlns:p14="http://schemas.microsoft.com/office/powerpoint/2010/main" val="94899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UNKNOWNS to PROJECT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How many people can you gather for a large launch?  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What are your actual projected expenses?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Can you develop them in commitment to the vision and mission?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pPr marL="0" indent="0">
              <a:buNone/>
            </a:pPr>
            <a:r>
              <a:rPr lang="en-US" dirty="0"/>
              <a:t>4.   Can you develop them in the practices of generosity?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79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 EXERCISE: Draft Forecast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EXPENSES                                              DONORS      </a:t>
            </a:r>
          </a:p>
          <a:p>
            <a:pPr marL="0" indent="0">
              <a:buNone/>
            </a:pPr>
            <a:r>
              <a:rPr lang="en-US" dirty="0"/>
              <a:t>       a.  Salaries/stipends                            a.  First 100 friends &amp; family    </a:t>
            </a:r>
          </a:p>
          <a:p>
            <a:pPr marL="0" indent="0">
              <a:buNone/>
            </a:pPr>
            <a:r>
              <a:rPr lang="en-US" dirty="0"/>
              <a:t>       b.  Rental/utilities/Ins		   b.  40 Launch team tippers</a:t>
            </a:r>
          </a:p>
          <a:p>
            <a:pPr marL="0" indent="0">
              <a:buNone/>
            </a:pPr>
            <a:r>
              <a:rPr lang="en-US" dirty="0"/>
              <a:t>       c.  Equipment/office			   c.   40 Launch team givers</a:t>
            </a:r>
          </a:p>
          <a:p>
            <a:pPr marL="0" indent="0">
              <a:buNone/>
            </a:pPr>
            <a:r>
              <a:rPr lang="en-US" dirty="0"/>
              <a:t>       d.  Promotions/communications	   d.   60 new partner tippers</a:t>
            </a:r>
          </a:p>
          <a:p>
            <a:pPr marL="0" indent="0">
              <a:buNone/>
            </a:pPr>
            <a:r>
              <a:rPr lang="en-US" dirty="0"/>
              <a:t>       e.  Hospitality/evangelism		   e.   60 new partner givers</a:t>
            </a:r>
          </a:p>
          <a:p>
            <a:pPr marL="0" indent="0">
              <a:buNone/>
            </a:pPr>
            <a:r>
              <a:rPr lang="en-US" dirty="0"/>
              <a:t>       f.   Discipleship/leader </a:t>
            </a:r>
            <a:r>
              <a:rPr lang="en-US" dirty="0" err="1"/>
              <a:t>dvp</a:t>
            </a:r>
            <a:r>
              <a:rPr lang="en-US" dirty="0"/>
              <a:t>.        	   f.    Annual Conference 	</a:t>
            </a:r>
          </a:p>
          <a:p>
            <a:pPr marL="0" indent="0">
              <a:buNone/>
            </a:pPr>
            <a:r>
              <a:rPr lang="en-US" dirty="0"/>
              <a:t>       g.  Ministry funds                                 g.  Partner congregations  	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88727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SUSTAINABILITY SMART MOVES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leader, grow deeply in understanding the principles of stewardship development.   See Conference training videos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Develop commitment opportunities through partnership classes.</a:t>
            </a:r>
          </a:p>
          <a:p>
            <a:endParaRPr lang="en-US" dirty="0"/>
          </a:p>
          <a:p>
            <a:r>
              <a:rPr lang="en-US" dirty="0"/>
              <a:t>Avoid prolonged external funding sources except for special projects.</a:t>
            </a:r>
          </a:p>
          <a:p>
            <a:endParaRPr lang="en-US" dirty="0"/>
          </a:p>
          <a:p>
            <a:r>
              <a:rPr lang="en-US" dirty="0"/>
              <a:t>Practice transparent leadership including annual meetings and regular reporting of budget progress.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3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READINESS TO RAISE FUNDS DIAGNOSTIC: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How clearly can you articulate your mission/vision with passion?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How authentic are you in making an “ask” to a potential donor?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How comfortable are you with the discomfort of asking?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How complete is your list of potential friends and family donors? </a:t>
            </a:r>
          </a:p>
        </p:txBody>
      </p:sp>
    </p:spTree>
    <p:extLst>
      <p:ext uri="{BB962C8B-B14F-4D97-AF65-F5344CB8AC3E}">
        <p14:creationId xmlns:p14="http://schemas.microsoft.com/office/powerpoint/2010/main" val="63789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en-US" dirty="0"/>
              <a:t>Stewardship Development Leadership Videos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https://</a:t>
            </a:r>
            <a:r>
              <a:rPr lang="en-US" dirty="0" err="1"/>
              <a:t>www.minnesotaumc.org</a:t>
            </a:r>
            <a:r>
              <a:rPr lang="en-US" dirty="0"/>
              <a:t>/</a:t>
            </a:r>
            <a:r>
              <a:rPr lang="en-US" dirty="0" err="1"/>
              <a:t>resourcesforcurrentchurchplanters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7864"/>
            <a:ext cx="10515600" cy="502909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17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2318</TotalTime>
  <Words>559</Words>
  <Application>Microsoft Macintosh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Mangal</vt:lpstr>
      <vt:lpstr>Office Theme</vt:lpstr>
      <vt:lpstr>        SUSTAINABILITY ESSENTIALS </vt:lpstr>
      <vt:lpstr>A bottom line reality….</vt:lpstr>
      <vt:lpstr>Sustainability by the Numbers  </vt:lpstr>
      <vt:lpstr>Sustainability Logic </vt:lpstr>
      <vt:lpstr>Sustainability Inhibitors </vt:lpstr>
      <vt:lpstr>EXAMPLE SUSTAINABILITY FORECAST TABLE </vt:lpstr>
      <vt:lpstr>CRITICAL UNKNOWNS to PROJECT  </vt:lpstr>
      <vt:lpstr>SUSTAINABILITY EXERCISE: Draft Forecast  </vt:lpstr>
      <vt:lpstr>KEY SUSTAINABILITY SMART MOVES </vt:lpstr>
      <vt:lpstr>READINESS TO RAISE FUNDS DIAGNOSTIC:</vt:lpstr>
      <vt:lpstr>Stewardship Development Leadership Videos   https://www.minnesotaumc.org/resourcesforcurrentchurchplanters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LAUNCH ESSENTIALS</dc:title>
  <dc:creator>bing1957@aol.com</dc:creator>
  <cp:lastModifiedBy>bing1957@aol.com</cp:lastModifiedBy>
  <cp:revision>45</cp:revision>
  <dcterms:created xsi:type="dcterms:W3CDTF">2018-10-21T21:27:37Z</dcterms:created>
  <dcterms:modified xsi:type="dcterms:W3CDTF">2019-05-08T16:25:46Z</dcterms:modified>
</cp:coreProperties>
</file>