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1"/>
  </p:sldMasterIdLst>
  <p:notesMasterIdLst>
    <p:notesMasterId r:id="rId18"/>
  </p:notesMasterIdLst>
  <p:sldIdLst>
    <p:sldId id="273" r:id="rId2"/>
    <p:sldId id="290" r:id="rId3"/>
    <p:sldId id="294" r:id="rId4"/>
    <p:sldId id="289" r:id="rId5"/>
    <p:sldId id="282" r:id="rId6"/>
    <p:sldId id="287" r:id="rId7"/>
    <p:sldId id="283" r:id="rId8"/>
    <p:sldId id="279" r:id="rId9"/>
    <p:sldId id="284" r:id="rId10"/>
    <p:sldId id="293" r:id="rId11"/>
    <p:sldId id="286" r:id="rId12"/>
    <p:sldId id="281" r:id="rId13"/>
    <p:sldId id="285" r:id="rId14"/>
    <p:sldId id="292" r:id="rId15"/>
    <p:sldId id="291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31" autoAdjust="0"/>
    <p:restoredTop sz="94643" autoAdjust="0"/>
  </p:normalViewPr>
  <p:slideViewPr>
    <p:cSldViewPr snapToGrid="0" snapToObjects="1">
      <p:cViewPr varScale="1">
        <p:scale>
          <a:sx n="80" d="100"/>
          <a:sy n="80" d="100"/>
        </p:scale>
        <p:origin x="94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AA804-D6BB-894F-B1EB-2E009ED8C3BB}" type="datetimeFigureOut">
              <a:rPr lang="en-US" smtClean="0"/>
              <a:t>5/14/19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D7A4D-C301-3745-A322-91A6C2686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511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9pPr>
          </a:lstStyle>
          <a:p>
            <a:pPr eaLnBrk="1" hangingPunct="1"/>
            <a:fld id="{835573EA-7ADF-43B4-AF12-44E286EDD223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909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923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227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5/14/19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72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5/14/19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55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5/14/19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438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5/14/19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82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5/14/19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93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5/14/19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783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780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24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5EED0-E417-CD4B-AAAD-1DACB26370B9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3813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902" y="2162812"/>
            <a:ext cx="5933925" cy="38890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82779" y="853220"/>
            <a:ext cx="58390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LEADING CHANGE </a:t>
            </a:r>
          </a:p>
        </p:txBody>
      </p:sp>
    </p:spTree>
    <p:extLst>
      <p:ext uri="{BB962C8B-B14F-4D97-AF65-F5344CB8AC3E}">
        <p14:creationId xmlns:p14="http://schemas.microsoft.com/office/powerpoint/2010/main" val="3241963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41E3D-E5EE-AA45-85C4-F36797325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FROM…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D8FD1-05F2-C043-884E-02F20F9CAC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927" y="1825625"/>
            <a:ext cx="4299284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CHURCH IS FOR US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PASTOR IS TO SHEPHERD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ACCOUNTABLE TO PEOPLE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SAFETY OF STATUS QUO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364F85-3896-C44B-ACE2-A27AC12DB9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75747" y="1825625"/>
            <a:ext cx="4668253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CHURCH IS FOR THEM &amp; us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PASTOR TO LEAD &amp; shepherd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ACCOUNTABLE TO MISSION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SAFE PLACE IS NOT SAFE </a:t>
            </a:r>
          </a:p>
        </p:txBody>
      </p:sp>
    </p:spTree>
    <p:extLst>
      <p:ext uri="{BB962C8B-B14F-4D97-AF65-F5344CB8AC3E}">
        <p14:creationId xmlns:p14="http://schemas.microsoft.com/office/powerpoint/2010/main" val="3168035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A9DAE-0750-DB44-833C-88779C3FA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THIS SO HARD?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342565-59FC-A34E-B029-178393481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105" y="1395663"/>
            <a:ext cx="7713245" cy="546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071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 Field Analysis…..</a:t>
            </a:r>
          </a:p>
        </p:txBody>
      </p:sp>
      <p:pic>
        <p:nvPicPr>
          <p:cNvPr id="4" name="Content Placeholder 3" descr="force_field_analysis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97617" y="1219200"/>
            <a:ext cx="8067823" cy="5391370"/>
          </a:xfrm>
        </p:spPr>
      </p:pic>
    </p:spTree>
    <p:extLst>
      <p:ext uri="{BB962C8B-B14F-4D97-AF65-F5344CB8AC3E}">
        <p14:creationId xmlns:p14="http://schemas.microsoft.com/office/powerpoint/2010/main" val="2193522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146" y="913657"/>
            <a:ext cx="8000892" cy="1417638"/>
          </a:xfrm>
        </p:spPr>
        <p:txBody>
          <a:bodyPr/>
          <a:lstStyle/>
          <a:p>
            <a:r>
              <a:rPr lang="en-US" dirty="0"/>
              <a:t>1.  LEADING CHANGE: Build Trust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69304" y="3010112"/>
            <a:ext cx="361273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/>
              <a:t>Nothing moves faster…. </a:t>
            </a:r>
          </a:p>
          <a:p>
            <a:r>
              <a:rPr lang="en-US" sz="4000" i="1" dirty="0"/>
              <a:t>than the speed of trust.    </a:t>
            </a:r>
          </a:p>
          <a:p>
            <a:endParaRPr lang="en-US" sz="3200" i="1" dirty="0"/>
          </a:p>
          <a:p>
            <a:endParaRPr lang="en-US" sz="3200" i="1" dirty="0"/>
          </a:p>
          <a:p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831144-6D3A-974D-B88F-9763743A2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313" y="2331295"/>
            <a:ext cx="22987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106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Builders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4189" y="2045936"/>
            <a:ext cx="768116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800" dirty="0"/>
              <a:t>Practice total transparency </a:t>
            </a:r>
          </a:p>
          <a:p>
            <a:pPr marL="457200" indent="-457200">
              <a:buAutoNum type="arabicPeriod"/>
            </a:pPr>
            <a:r>
              <a:rPr lang="en-US" sz="2800" dirty="0"/>
              <a:t>Confront reality in yourself &amp; circumstances.  </a:t>
            </a:r>
          </a:p>
          <a:p>
            <a:pPr marL="457200" indent="-457200">
              <a:buAutoNum type="arabicPeriod"/>
            </a:pPr>
            <a:r>
              <a:rPr lang="en-US" sz="2800" dirty="0"/>
              <a:t>Clarify expectations of all parties.  </a:t>
            </a:r>
          </a:p>
          <a:p>
            <a:pPr marL="457200" indent="-457200">
              <a:buAutoNum type="arabicPeriod"/>
            </a:pPr>
            <a:r>
              <a:rPr lang="en-US" sz="2800" dirty="0"/>
              <a:t>Demonstrate accountability.   </a:t>
            </a:r>
          </a:p>
          <a:p>
            <a:pPr marL="457200" indent="-457200">
              <a:buAutoNum type="arabicPeriod"/>
            </a:pPr>
            <a:r>
              <a:rPr lang="en-US" sz="2800" dirty="0"/>
              <a:t>Listening before speaking. </a:t>
            </a:r>
          </a:p>
          <a:p>
            <a:pPr marL="457200" indent="-457200">
              <a:buAutoNum type="arabicPeriod"/>
            </a:pPr>
            <a:r>
              <a:rPr lang="en-US" sz="2800" dirty="0"/>
              <a:t>Keeping your commitments entirely.  </a:t>
            </a:r>
          </a:p>
          <a:p>
            <a:pPr marL="457200" indent="-457200">
              <a:buAutoNum type="arabicPeriod"/>
            </a:pPr>
            <a:r>
              <a:rPr lang="en-US" sz="2800" dirty="0"/>
              <a:t>Focus on results not just activity.   </a:t>
            </a:r>
          </a:p>
          <a:p>
            <a:pPr marL="457200" indent="-457200">
              <a:buAutoNum type="arabicPeriod"/>
            </a:pPr>
            <a:r>
              <a:rPr lang="en-US" sz="2800" dirty="0"/>
              <a:t>Right whatever wrongs you must.  </a:t>
            </a:r>
          </a:p>
          <a:p>
            <a:pPr marL="457200" indent="-457200">
              <a:buAutoNum type="arabicPeriod"/>
            </a:pPr>
            <a:r>
              <a:rPr lang="en-US" sz="2800" dirty="0"/>
              <a:t>Humbly seek improvement and show it.  </a:t>
            </a:r>
          </a:p>
          <a:p>
            <a:pPr marL="457200" indent="-457200">
              <a:buAutoNum type="arabicPeriod"/>
            </a:pPr>
            <a:r>
              <a:rPr lang="en-US" sz="2800" dirty="0"/>
              <a:t> Be loyal to your commitments.   </a:t>
            </a:r>
          </a:p>
        </p:txBody>
      </p:sp>
    </p:spTree>
    <p:extLst>
      <p:ext uri="{BB962C8B-B14F-4D97-AF65-F5344CB8AC3E}">
        <p14:creationId xmlns:p14="http://schemas.microsoft.com/office/powerpoint/2010/main" val="2801554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305" y="865531"/>
            <a:ext cx="8216817" cy="1417638"/>
          </a:xfrm>
        </p:spPr>
        <p:txBody>
          <a:bodyPr/>
          <a:lstStyle/>
          <a:p>
            <a:r>
              <a:rPr lang="en-US" dirty="0"/>
              <a:t>2.  LEADING CHANGE: Clarify Values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64116" y="3033629"/>
            <a:ext cx="6459310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/>
              <a:t>Multiplying ministry is less</a:t>
            </a:r>
          </a:p>
          <a:p>
            <a:r>
              <a:rPr lang="en-US" sz="3600" i="1" dirty="0"/>
              <a:t>about mechanics and more about </a:t>
            </a:r>
          </a:p>
          <a:p>
            <a:r>
              <a:rPr lang="en-US" sz="3600" i="1" dirty="0"/>
              <a:t>values. </a:t>
            </a:r>
          </a:p>
        </p:txBody>
      </p:sp>
    </p:spTree>
    <p:extLst>
      <p:ext uri="{BB962C8B-B14F-4D97-AF65-F5344CB8AC3E}">
        <p14:creationId xmlns:p14="http://schemas.microsoft.com/office/powerpoint/2010/main" val="1169611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533401"/>
            <a:ext cx="82296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>
                <a:solidFill>
                  <a:srgbClr val="CC3300"/>
                </a:solidFill>
                <a:latin typeface="Papyrus" pitchFamily="-104" charset="0"/>
              </a:rPr>
              <a:t>What values will define this ministry?      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3124200" y="2514600"/>
            <a:ext cx="2819400" cy="2743200"/>
            <a:chOff x="1872" y="1488"/>
            <a:chExt cx="1776" cy="1728"/>
          </a:xfrm>
        </p:grpSpPr>
        <p:sp>
          <p:nvSpPr>
            <p:cNvPr id="27665" name="Oval 5"/>
            <p:cNvSpPr>
              <a:spLocks noChangeArrowheads="1"/>
            </p:cNvSpPr>
            <p:nvPr/>
          </p:nvSpPr>
          <p:spPr bwMode="auto">
            <a:xfrm>
              <a:off x="1872" y="1488"/>
              <a:ext cx="1776" cy="172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7666" name="Text Box 6"/>
            <p:cNvSpPr txBox="1">
              <a:spLocks noChangeArrowheads="1"/>
            </p:cNvSpPr>
            <p:nvPr/>
          </p:nvSpPr>
          <p:spPr bwMode="auto">
            <a:xfrm>
              <a:off x="1968" y="1930"/>
              <a:ext cx="1536" cy="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4400">
                  <a:solidFill>
                    <a:srgbClr val="CC3300"/>
                  </a:solidFill>
                  <a:latin typeface="Papyrus" pitchFamily="-104" charset="0"/>
                </a:rPr>
                <a:t>God’s Mission</a:t>
              </a:r>
            </a:p>
          </p:txBody>
        </p:sp>
      </p:grpSp>
      <p:grpSp>
        <p:nvGrpSpPr>
          <p:cNvPr id="27653" name="Group 7"/>
          <p:cNvGrpSpPr>
            <a:grpSpLocks/>
          </p:cNvGrpSpPr>
          <p:nvPr/>
        </p:nvGrpSpPr>
        <p:grpSpPr bwMode="auto">
          <a:xfrm>
            <a:off x="533400" y="1676400"/>
            <a:ext cx="1828800" cy="1752600"/>
            <a:chOff x="288" y="720"/>
            <a:chExt cx="1152" cy="1104"/>
          </a:xfrm>
        </p:grpSpPr>
        <p:sp>
          <p:nvSpPr>
            <p:cNvPr id="27663" name="Oval 8"/>
            <p:cNvSpPr>
              <a:spLocks noChangeArrowheads="1"/>
            </p:cNvSpPr>
            <p:nvPr/>
          </p:nvSpPr>
          <p:spPr bwMode="auto">
            <a:xfrm>
              <a:off x="288" y="720"/>
              <a:ext cx="1152" cy="11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7664" name="Text Box 9"/>
            <p:cNvSpPr txBox="1">
              <a:spLocks noChangeArrowheads="1"/>
            </p:cNvSpPr>
            <p:nvPr/>
          </p:nvSpPr>
          <p:spPr bwMode="auto">
            <a:xfrm>
              <a:off x="288" y="1018"/>
              <a:ext cx="1104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b="1">
                  <a:latin typeface="Papyrus" pitchFamily="-104" charset="0"/>
                </a:rPr>
                <a:t>treasured traditions</a:t>
              </a:r>
            </a:p>
          </p:txBody>
        </p:sp>
      </p:grpSp>
      <p:grpSp>
        <p:nvGrpSpPr>
          <p:cNvPr id="27654" name="Group 10"/>
          <p:cNvGrpSpPr>
            <a:grpSpLocks/>
          </p:cNvGrpSpPr>
          <p:nvPr/>
        </p:nvGrpSpPr>
        <p:grpSpPr bwMode="auto">
          <a:xfrm>
            <a:off x="6705600" y="1600200"/>
            <a:ext cx="1828800" cy="1752600"/>
            <a:chOff x="4128" y="720"/>
            <a:chExt cx="1152" cy="1104"/>
          </a:xfrm>
        </p:grpSpPr>
        <p:sp>
          <p:nvSpPr>
            <p:cNvPr id="27661" name="Oval 11"/>
            <p:cNvSpPr>
              <a:spLocks noChangeArrowheads="1"/>
            </p:cNvSpPr>
            <p:nvPr/>
          </p:nvSpPr>
          <p:spPr bwMode="auto">
            <a:xfrm>
              <a:off x="4128" y="720"/>
              <a:ext cx="1152" cy="11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7662" name="Text Box 12"/>
            <p:cNvSpPr txBox="1">
              <a:spLocks noChangeArrowheads="1"/>
            </p:cNvSpPr>
            <p:nvPr/>
          </p:nvSpPr>
          <p:spPr bwMode="auto">
            <a:xfrm>
              <a:off x="4128" y="1008"/>
              <a:ext cx="1104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b="1">
                  <a:latin typeface="Papyrus" pitchFamily="-104" charset="0"/>
                </a:rPr>
                <a:t>popular trends</a:t>
              </a:r>
            </a:p>
          </p:txBody>
        </p:sp>
      </p:grpSp>
      <p:grpSp>
        <p:nvGrpSpPr>
          <p:cNvPr id="27655" name="Group 13"/>
          <p:cNvGrpSpPr>
            <a:grpSpLocks/>
          </p:cNvGrpSpPr>
          <p:nvPr/>
        </p:nvGrpSpPr>
        <p:grpSpPr bwMode="auto">
          <a:xfrm>
            <a:off x="6705600" y="4495800"/>
            <a:ext cx="2057400" cy="1752600"/>
            <a:chOff x="4176" y="2832"/>
            <a:chExt cx="1296" cy="1104"/>
          </a:xfrm>
        </p:grpSpPr>
        <p:sp>
          <p:nvSpPr>
            <p:cNvPr id="27659" name="Oval 14"/>
            <p:cNvSpPr>
              <a:spLocks noChangeArrowheads="1"/>
            </p:cNvSpPr>
            <p:nvPr/>
          </p:nvSpPr>
          <p:spPr bwMode="auto">
            <a:xfrm>
              <a:off x="4224" y="2832"/>
              <a:ext cx="1152" cy="11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7660" name="Text Box 15"/>
            <p:cNvSpPr txBox="1">
              <a:spLocks noChangeArrowheads="1"/>
            </p:cNvSpPr>
            <p:nvPr/>
          </p:nvSpPr>
          <p:spPr bwMode="auto">
            <a:xfrm>
              <a:off x="4176" y="3120"/>
              <a:ext cx="1296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b="1">
                  <a:latin typeface="Papyrus" pitchFamily="-104" charset="0"/>
                </a:rPr>
                <a:t>valued relationships</a:t>
              </a:r>
            </a:p>
          </p:txBody>
        </p:sp>
      </p:grpSp>
      <p:grpSp>
        <p:nvGrpSpPr>
          <p:cNvPr id="27656" name="Group 16"/>
          <p:cNvGrpSpPr>
            <a:grpSpLocks/>
          </p:cNvGrpSpPr>
          <p:nvPr/>
        </p:nvGrpSpPr>
        <p:grpSpPr bwMode="auto">
          <a:xfrm>
            <a:off x="457200" y="4572000"/>
            <a:ext cx="1905000" cy="1752600"/>
            <a:chOff x="240" y="2832"/>
            <a:chExt cx="1200" cy="1104"/>
          </a:xfrm>
        </p:grpSpPr>
        <p:sp>
          <p:nvSpPr>
            <p:cNvPr id="27657" name="Oval 17"/>
            <p:cNvSpPr>
              <a:spLocks noChangeArrowheads="1"/>
            </p:cNvSpPr>
            <p:nvPr/>
          </p:nvSpPr>
          <p:spPr bwMode="auto">
            <a:xfrm>
              <a:off x="288" y="2832"/>
              <a:ext cx="1152" cy="11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7658" name="Text Box 18"/>
            <p:cNvSpPr txBox="1">
              <a:spLocks noChangeArrowheads="1"/>
            </p:cNvSpPr>
            <p:nvPr/>
          </p:nvSpPr>
          <p:spPr bwMode="auto">
            <a:xfrm>
              <a:off x="240" y="3072"/>
              <a:ext cx="1200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b="1">
                  <a:latin typeface="Papyrus" pitchFamily="-104" charset="0"/>
                </a:rPr>
                <a:t>personal preferences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6972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Multiplication Values</a:t>
            </a:r>
          </a:p>
        </p:txBody>
      </p:sp>
      <p:sp>
        <p:nvSpPr>
          <p:cNvPr id="3" name="Rectangle 2"/>
          <p:cNvSpPr/>
          <p:nvPr/>
        </p:nvSpPr>
        <p:spPr>
          <a:xfrm>
            <a:off x="1081991" y="2413338"/>
            <a:ext cx="729524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4078" indent="-514350">
              <a:buFont typeface="Wingdings 3"/>
              <a:buAutoNum type="arabicPeriod"/>
              <a:defRPr/>
            </a:pPr>
            <a:r>
              <a:rPr lang="en-US" sz="2800" dirty="0"/>
              <a:t>Compassion for the </a:t>
            </a:r>
            <a:r>
              <a:rPr lang="en-US" sz="2800" dirty="0" err="1"/>
              <a:t>unchurched</a:t>
            </a:r>
            <a:endParaRPr lang="en-US" sz="2800" dirty="0"/>
          </a:p>
          <a:p>
            <a:pPr marL="624078" indent="-514350">
              <a:buFont typeface="Wingdings 3"/>
              <a:buAutoNum type="arabicPeriod"/>
              <a:defRPr/>
            </a:pPr>
            <a:r>
              <a:rPr lang="en-US" sz="2800" dirty="0"/>
              <a:t>Culturally relevant style</a:t>
            </a:r>
          </a:p>
          <a:p>
            <a:pPr marL="624078" indent="-514350">
              <a:buFont typeface="Wingdings 3"/>
              <a:buAutoNum type="arabicPeriod"/>
              <a:defRPr/>
            </a:pPr>
            <a:r>
              <a:rPr lang="en-US" sz="2800" dirty="0"/>
              <a:t>Great Commission orientation</a:t>
            </a:r>
          </a:p>
          <a:p>
            <a:pPr marL="624078" indent="-514350">
              <a:buFont typeface="Wingdings 3"/>
              <a:buAutoNum type="arabicPeriod"/>
              <a:defRPr/>
            </a:pPr>
            <a:r>
              <a:rPr lang="en-US" sz="2800" dirty="0"/>
              <a:t>Developing and releasing leaders</a:t>
            </a:r>
          </a:p>
          <a:p>
            <a:pPr marL="624078" indent="-514350">
              <a:buFont typeface="Wingdings 3"/>
              <a:buAutoNum type="arabicPeriod"/>
              <a:defRPr/>
            </a:pPr>
            <a:r>
              <a:rPr lang="en-US" sz="2800" dirty="0"/>
              <a:t>Confidence in God’s ability</a:t>
            </a:r>
          </a:p>
          <a:p>
            <a:pPr marL="624078" indent="-514350">
              <a:buFont typeface="Wingdings 3"/>
              <a:buAutoNum type="arabicPeriod"/>
              <a:defRPr/>
            </a:pPr>
            <a:r>
              <a:rPr lang="en-US" sz="2800" dirty="0"/>
              <a:t>Kingdom perspective</a:t>
            </a:r>
          </a:p>
          <a:p>
            <a:pPr marL="624078" indent="-514350">
              <a:buFont typeface="Wingdings 3"/>
              <a:buAutoNum type="arabicPeriod"/>
              <a:defRPr/>
            </a:pPr>
            <a:r>
              <a:rPr lang="en-US" sz="2800" dirty="0"/>
              <a:t>Generosity  </a:t>
            </a:r>
          </a:p>
          <a:p>
            <a:pPr marL="624078" indent="-514350">
              <a:buFont typeface="Wingdings 3"/>
              <a:buAutoNum type="arabicPeriod"/>
              <a:defRPr/>
            </a:pPr>
            <a:endParaRPr lang="en-US" sz="2800" dirty="0"/>
          </a:p>
          <a:p>
            <a:pPr marL="109728"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10919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512D6-86D4-C245-A85F-4A0D0C2FF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 LEADING CHANGE:  Develop a    </a:t>
            </a:r>
            <a:br>
              <a:rPr lang="en-US" dirty="0"/>
            </a:br>
            <a:r>
              <a:rPr lang="en-US" dirty="0"/>
              <a:t>                   “Lead Team”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E4538-8815-DA4E-8819-9C1FA6D13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Highly respected in the church.</a:t>
            </a:r>
          </a:p>
          <a:p>
            <a:pPr marL="0" indent="0">
              <a:buNone/>
            </a:pPr>
            <a:r>
              <a:rPr lang="en-US" sz="3600" dirty="0"/>
              <a:t>Informal leaders…well known. </a:t>
            </a:r>
          </a:p>
          <a:p>
            <a:pPr marL="0" indent="0">
              <a:buNone/>
            </a:pPr>
            <a:r>
              <a:rPr lang="en-US" sz="3600" dirty="0"/>
              <a:t>Supportive of your vision though may not   actually participate. </a:t>
            </a:r>
          </a:p>
          <a:p>
            <a:pPr marL="0" indent="0">
              <a:buNone/>
            </a:pPr>
            <a:r>
              <a:rPr lang="en-US" sz="3600" dirty="0"/>
              <a:t>Willing for their names to be shared. 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52364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979" y="929700"/>
            <a:ext cx="9034963" cy="1417638"/>
          </a:xfrm>
        </p:spPr>
        <p:txBody>
          <a:bodyPr/>
          <a:lstStyle/>
          <a:p>
            <a:r>
              <a:rPr lang="en-US" dirty="0"/>
              <a:t>4.  LEADING CHANGE: Communicate Process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88168" y="3409893"/>
            <a:ext cx="7480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/>
              <a:t>Multiplication of ministry is more </a:t>
            </a:r>
          </a:p>
          <a:p>
            <a:r>
              <a:rPr lang="en-US" sz="3600" i="1" dirty="0"/>
              <a:t>momentum than calendar driven.</a:t>
            </a:r>
          </a:p>
        </p:txBody>
      </p:sp>
    </p:spTree>
    <p:extLst>
      <p:ext uri="{BB962C8B-B14F-4D97-AF65-F5344CB8AC3E}">
        <p14:creationId xmlns:p14="http://schemas.microsoft.com/office/powerpoint/2010/main" val="2427993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694" y="79468"/>
            <a:ext cx="8165543" cy="1417638"/>
          </a:xfrm>
        </p:spPr>
        <p:txBody>
          <a:bodyPr/>
          <a:lstStyle/>
          <a:p>
            <a:r>
              <a:rPr lang="en-US" dirty="0"/>
              <a:t>New Service/Site Process </a:t>
            </a:r>
          </a:p>
        </p:txBody>
      </p:sp>
      <p:sp>
        <p:nvSpPr>
          <p:cNvPr id="3" name="Rectangle 2"/>
          <p:cNvSpPr/>
          <p:nvPr/>
        </p:nvSpPr>
        <p:spPr>
          <a:xfrm>
            <a:off x="765173" y="1641186"/>
            <a:ext cx="8571331" cy="5016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     LAUNCH    MONTH     CELEBRATION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        BROAD   MARKET   PROMOTION         1000’s</a:t>
            </a:r>
            <a:endParaRPr lang="en-US" sz="3200" b="1" i="1" u="sng" dirty="0">
              <a:solidFill>
                <a:srgbClr val="FF0000"/>
              </a:solidFill>
            </a:endParaRPr>
          </a:p>
          <a:p>
            <a:r>
              <a:rPr lang="en-US" sz="3200" b="1" dirty="0">
                <a:solidFill>
                  <a:srgbClr val="FF0000"/>
                </a:solidFill>
              </a:rPr>
              <a:t>         2-4 “soft” PREVIEW    SERVICES            2-4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           LAUNCH TEAM  40+  PEOPLE                40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             FORM   SMALL     GROUPS                  3-4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                MISSION ENGAGEMENT                1000    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                  KEY TEAM TRAINING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                     STRAT PLAN/PRAY                       100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                         ORG CHANGE                          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                             PASTOR</a:t>
            </a:r>
          </a:p>
        </p:txBody>
      </p:sp>
    </p:spTree>
    <p:extLst>
      <p:ext uri="{BB962C8B-B14F-4D97-AF65-F5344CB8AC3E}">
        <p14:creationId xmlns:p14="http://schemas.microsoft.com/office/powerpoint/2010/main" val="3354475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 LEADING CHANGE: Calm Style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295" y="3057145"/>
            <a:ext cx="903170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/>
              <a:t>Whenever a leader decides to risk wise change,</a:t>
            </a:r>
          </a:p>
          <a:p>
            <a:r>
              <a:rPr lang="en-US" sz="3600" i="1" dirty="0"/>
              <a:t>       anxiety shows up to choke it to death.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30772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5C8EB31-263A-6243-B1F3-7A09A8B94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8050129" cy="2747042"/>
          </a:xfrm>
        </p:spPr>
        <p:txBody>
          <a:bodyPr>
            <a:noAutofit/>
          </a:bodyPr>
          <a:lstStyle/>
          <a:p>
            <a:r>
              <a:rPr lang="en-US" sz="3600" b="1" baseline="30000" dirty="0"/>
              <a:t>22 </a:t>
            </a:r>
            <a:r>
              <a:rPr lang="en-US" sz="3600" dirty="0"/>
              <a:t>The seed falling among the thorns refers to someone who hears the word, but the worries of this life and the deceitfulness of wealth choke the word, making it unfruitful.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99C4CF-16AB-4944-9E9D-BD2CBA6D35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566" y="3702385"/>
            <a:ext cx="4684294" cy="25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836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9ABAD2-709B-564D-89DC-E8946D673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Sabotage Solutions: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FC0696-3866-5948-9690-B1D4A3EAD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8800"/>
            <a:ext cx="7886700" cy="434816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sz="3600" dirty="0"/>
              <a:t>Stay calm and clear. </a:t>
            </a:r>
          </a:p>
          <a:p>
            <a:pPr marL="0" indent="0">
              <a:buNone/>
            </a:pPr>
            <a:r>
              <a:rPr lang="en-US" sz="3600" dirty="0"/>
              <a:t> </a:t>
            </a:r>
          </a:p>
          <a:p>
            <a:pPr marL="514350" indent="-514350">
              <a:buAutoNum type="arabicPeriod"/>
            </a:pPr>
            <a:r>
              <a:rPr lang="en-US" sz="3600"/>
              <a:t>Clarify Values.</a:t>
            </a:r>
            <a:endParaRPr lang="en-US" sz="3600" dirty="0"/>
          </a:p>
          <a:p>
            <a:pPr marL="514350" indent="-514350">
              <a:buAutoNum type="arabicPeriod"/>
            </a:pPr>
            <a:endParaRPr lang="en-US" sz="3600" dirty="0"/>
          </a:p>
          <a:p>
            <a:pPr marL="514350" indent="-514350">
              <a:buAutoNum type="arabicPeriod"/>
            </a:pPr>
            <a:r>
              <a:rPr lang="en-US" sz="3600" dirty="0"/>
              <a:t>Develop an internal “LEAD TEAM” of supporters. </a:t>
            </a:r>
          </a:p>
          <a:p>
            <a:pPr marL="514350" indent="-514350">
              <a:buAutoNum type="arabicPeriod"/>
            </a:pPr>
            <a:endParaRPr lang="en-US" sz="3600" dirty="0"/>
          </a:p>
          <a:p>
            <a:pPr marL="514350" indent="-514350">
              <a:buAutoNum type="arabicPeriod"/>
            </a:pPr>
            <a:r>
              <a:rPr lang="en-US" sz="3600" dirty="0"/>
              <a:t>Structure accountability to external Stake Holders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370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902" y="2162812"/>
            <a:ext cx="5933925" cy="38890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2544" y="853220"/>
            <a:ext cx="7699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LEADING CHANGE REQUIRES….</a:t>
            </a:r>
          </a:p>
        </p:txBody>
      </p:sp>
    </p:spTree>
    <p:extLst>
      <p:ext uri="{BB962C8B-B14F-4D97-AF65-F5344CB8AC3E}">
        <p14:creationId xmlns:p14="http://schemas.microsoft.com/office/powerpoint/2010/main" val="430773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1024</TotalTime>
  <Words>349</Words>
  <Application>Microsoft Macintosh PowerPoint</Application>
  <PresentationFormat>On-screen Show (4:3)</PresentationFormat>
  <Paragraphs>88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ＭＳ Ｐゴシック</vt:lpstr>
      <vt:lpstr>Arial</vt:lpstr>
      <vt:lpstr>Calibri</vt:lpstr>
      <vt:lpstr>Calibri Light</vt:lpstr>
      <vt:lpstr>Papyrus</vt:lpstr>
      <vt:lpstr>Wingdings 3</vt:lpstr>
      <vt:lpstr>Office Theme</vt:lpstr>
      <vt:lpstr>PowerPoint Presentation</vt:lpstr>
      <vt:lpstr>CHANGING FROM…</vt:lpstr>
      <vt:lpstr>WHY IS THIS SO HARD? </vt:lpstr>
      <vt:lpstr>Force Field Analysis…..</vt:lpstr>
      <vt:lpstr>1.  LEADING CHANGE: Build Trust</vt:lpstr>
      <vt:lpstr>Trust Builders</vt:lpstr>
      <vt:lpstr>2.  LEADING CHANGE: Clarify Values </vt:lpstr>
      <vt:lpstr>What values will define this ministry?      </vt:lpstr>
      <vt:lpstr>Multiplication Values</vt:lpstr>
      <vt:lpstr>3.  LEADING CHANGE:  Develop a                        “Lead Team” </vt:lpstr>
      <vt:lpstr>4.  LEADING CHANGE: Communicate Process</vt:lpstr>
      <vt:lpstr>New Service/Site Process </vt:lpstr>
      <vt:lpstr>4.  LEADING CHANGE: Calm Style</vt:lpstr>
      <vt:lpstr>22 The seed falling among the thorns refers to someone who hears the word, but the worries of this life and the deceitfulness of wealth choke the word, making it unfruitful. </vt:lpstr>
      <vt:lpstr>Sabotage Solutions: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MULTIPLICATION FOR ANY CHURCH</dc:title>
  <dc:creator>ben ingebretson</dc:creator>
  <cp:lastModifiedBy>bing1957@aol.com</cp:lastModifiedBy>
  <cp:revision>42</cp:revision>
  <dcterms:created xsi:type="dcterms:W3CDTF">2016-05-11T13:08:28Z</dcterms:created>
  <dcterms:modified xsi:type="dcterms:W3CDTF">2019-05-14T19:01:01Z</dcterms:modified>
</cp:coreProperties>
</file>